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1" r:id="rId1"/>
  </p:sldMasterIdLst>
  <p:notesMasterIdLst>
    <p:notesMasterId r:id="rId76"/>
  </p:notesMasterIdLst>
  <p:handoutMasterIdLst>
    <p:handoutMasterId r:id="rId77"/>
  </p:handoutMasterIdLst>
  <p:sldIdLst>
    <p:sldId id="329" r:id="rId2"/>
    <p:sldId id="334" r:id="rId3"/>
    <p:sldId id="267" r:id="rId4"/>
    <p:sldId id="268" r:id="rId5"/>
    <p:sldId id="287" r:id="rId6"/>
    <p:sldId id="325" r:id="rId7"/>
    <p:sldId id="367" r:id="rId8"/>
    <p:sldId id="370" r:id="rId9"/>
    <p:sldId id="326" r:id="rId10"/>
    <p:sldId id="368" r:id="rId11"/>
    <p:sldId id="288" r:id="rId12"/>
    <p:sldId id="270" r:id="rId13"/>
    <p:sldId id="327" r:id="rId14"/>
    <p:sldId id="271" r:id="rId15"/>
    <p:sldId id="273" r:id="rId16"/>
    <p:sldId id="272" r:id="rId17"/>
    <p:sldId id="290" r:id="rId18"/>
    <p:sldId id="274" r:id="rId19"/>
    <p:sldId id="337" r:id="rId20"/>
    <p:sldId id="338" r:id="rId21"/>
    <p:sldId id="292" r:id="rId22"/>
    <p:sldId id="340" r:id="rId23"/>
    <p:sldId id="339" r:id="rId24"/>
    <p:sldId id="293" r:id="rId25"/>
    <p:sldId id="369" r:id="rId26"/>
    <p:sldId id="294" r:id="rId27"/>
    <p:sldId id="295" r:id="rId28"/>
    <p:sldId id="296" r:id="rId29"/>
    <p:sldId id="276" r:id="rId30"/>
    <p:sldId id="315" r:id="rId31"/>
    <p:sldId id="316" r:id="rId32"/>
    <p:sldId id="301" r:id="rId33"/>
    <p:sldId id="302" r:id="rId34"/>
    <p:sldId id="303" r:id="rId35"/>
    <p:sldId id="304" r:id="rId36"/>
    <p:sldId id="305" r:id="rId37"/>
    <p:sldId id="350" r:id="rId38"/>
    <p:sldId id="306" r:id="rId39"/>
    <p:sldId id="307" r:id="rId40"/>
    <p:sldId id="308" r:id="rId41"/>
    <p:sldId id="309" r:id="rId42"/>
    <p:sldId id="310" r:id="rId43"/>
    <p:sldId id="311" r:id="rId44"/>
    <p:sldId id="312" r:id="rId45"/>
    <p:sldId id="298" r:id="rId46"/>
    <p:sldId id="313" r:id="rId47"/>
    <p:sldId id="299" r:id="rId48"/>
    <p:sldId id="335" r:id="rId49"/>
    <p:sldId id="341" r:id="rId50"/>
    <p:sldId id="342" r:id="rId51"/>
    <p:sldId id="351" r:id="rId52"/>
    <p:sldId id="314" r:id="rId53"/>
    <p:sldId id="353" r:id="rId54"/>
    <p:sldId id="317" r:id="rId55"/>
    <p:sldId id="318" r:id="rId56"/>
    <p:sldId id="319" r:id="rId57"/>
    <p:sldId id="320" r:id="rId58"/>
    <p:sldId id="324" r:id="rId59"/>
    <p:sldId id="280" r:id="rId60"/>
    <p:sldId id="322" r:id="rId61"/>
    <p:sldId id="283" r:id="rId62"/>
    <p:sldId id="354" r:id="rId63"/>
    <p:sldId id="355" r:id="rId64"/>
    <p:sldId id="356" r:id="rId65"/>
    <p:sldId id="357" r:id="rId66"/>
    <p:sldId id="358" r:id="rId67"/>
    <p:sldId id="359" r:id="rId68"/>
    <p:sldId id="360" r:id="rId69"/>
    <p:sldId id="361" r:id="rId70"/>
    <p:sldId id="362" r:id="rId71"/>
    <p:sldId id="363" r:id="rId72"/>
    <p:sldId id="364" r:id="rId73"/>
    <p:sldId id="365" r:id="rId74"/>
    <p:sldId id="366" r:id="rId75"/>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9933"/>
    <a:srgbClr val="A5B50B"/>
    <a:srgbClr val="FF0000"/>
    <a:srgbClr val="CCFFFF"/>
    <a:srgbClr val="66FF66"/>
    <a:srgbClr val="0099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6" autoAdjust="0"/>
    <p:restoredTop sz="79717" autoAdjust="0"/>
  </p:normalViewPr>
  <p:slideViewPr>
    <p:cSldViewPr>
      <p:cViewPr varScale="1">
        <p:scale>
          <a:sx n="80" d="100"/>
          <a:sy n="80" d="100"/>
        </p:scale>
        <p:origin x="1923" y="4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5" d="100"/>
          <a:sy n="85" d="100"/>
        </p:scale>
        <p:origin x="-3768" y="-96"/>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iagrams/_rels/data1.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7D7E75-0A7C-0F46-8528-539DDCD6904C}" type="doc">
      <dgm:prSet loTypeId="urn:microsoft.com/office/officeart/2005/8/layout/pyramid2" loCatId="pyramid" qsTypeId="urn:microsoft.com/office/officeart/2005/8/quickstyle/simple4" qsCatId="simple" csTypeId="urn:microsoft.com/office/officeart/2005/8/colors/accent1_2" csCatId="accent1" phldr="1"/>
      <dgm:spPr/>
      <dgm:t>
        <a:bodyPr/>
        <a:lstStyle/>
        <a:p>
          <a:endParaRPr lang="en-US"/>
        </a:p>
      </dgm:t>
    </dgm:pt>
    <dgm:pt modelId="{87B5F655-FB95-6B44-9F15-8EEFEFAF1188}">
      <dgm:prSet phldrT="[Text]" custT="1"/>
      <dgm:spPr>
        <a:noFill/>
        <a:ln>
          <a:noFill/>
        </a:ln>
      </dgm:spPr>
      <dgm:t>
        <a:bodyPr/>
        <a:lstStyle/>
        <a:p>
          <a:r>
            <a:rPr lang="en-US" sz="2000" dirty="0"/>
            <a:t>L1/L2 Cache</a:t>
          </a:r>
        </a:p>
      </dgm:t>
    </dgm:pt>
    <dgm:pt modelId="{F81B0103-4A3B-8540-A666-F4341DA75E50}" type="parTrans" cxnId="{C7AA1E54-C84B-194F-B347-9B333E860D8F}">
      <dgm:prSet/>
      <dgm:spPr/>
      <dgm:t>
        <a:bodyPr/>
        <a:lstStyle/>
        <a:p>
          <a:endParaRPr lang="en-US"/>
        </a:p>
      </dgm:t>
    </dgm:pt>
    <dgm:pt modelId="{09142713-814D-5944-9442-C263701C242D}" type="sibTrans" cxnId="{C7AA1E54-C84B-194F-B347-9B333E860D8F}">
      <dgm:prSet/>
      <dgm:spPr/>
      <dgm:t>
        <a:bodyPr/>
        <a:lstStyle/>
        <a:p>
          <a:endParaRPr lang="en-US"/>
        </a:p>
      </dgm:t>
    </dgm:pt>
    <dgm:pt modelId="{2CA6B165-918B-5F4D-8BAD-80F9FED69A44}">
      <dgm:prSet phldrT="[Text]" custT="1"/>
      <dgm:spPr>
        <a:noFill/>
        <a:ln>
          <a:noFill/>
        </a:ln>
      </dgm:spPr>
      <dgm:t>
        <a:bodyPr/>
        <a:lstStyle/>
        <a:p>
          <a:r>
            <a:rPr lang="en-US" sz="2000" dirty="0"/>
            <a:t>Registers</a:t>
          </a:r>
        </a:p>
      </dgm:t>
    </dgm:pt>
    <dgm:pt modelId="{FEE7AF32-C958-C34E-9E93-B2D5D7B668C6}" type="parTrans" cxnId="{3532A9E4-E338-7A43-ABE5-37BB5D4FC723}">
      <dgm:prSet/>
      <dgm:spPr/>
      <dgm:t>
        <a:bodyPr/>
        <a:lstStyle/>
        <a:p>
          <a:endParaRPr lang="en-US"/>
        </a:p>
      </dgm:t>
    </dgm:pt>
    <dgm:pt modelId="{20A45196-413E-2B47-911F-8FFFCDBF0CBE}" type="sibTrans" cxnId="{3532A9E4-E338-7A43-ABE5-37BB5D4FC723}">
      <dgm:prSet/>
      <dgm:spPr/>
      <dgm:t>
        <a:bodyPr/>
        <a:lstStyle/>
        <a:p>
          <a:endParaRPr lang="en-US"/>
        </a:p>
      </dgm:t>
    </dgm:pt>
    <dgm:pt modelId="{D8D16B6C-32BC-F748-90FD-557999ED430C}">
      <dgm:prSet phldrT="[Text]" custT="1"/>
      <dgm:spPr>
        <a:noFill/>
        <a:ln>
          <a:noFill/>
        </a:ln>
      </dgm:spPr>
      <dgm:t>
        <a:bodyPr/>
        <a:lstStyle/>
        <a:p>
          <a:r>
            <a:rPr lang="en-US" sz="2000" dirty="0"/>
            <a:t>Main Memory</a:t>
          </a:r>
        </a:p>
      </dgm:t>
    </dgm:pt>
    <dgm:pt modelId="{1EAF8879-0FE9-E445-B785-F0DB65B49ADC}" type="parTrans" cxnId="{D0735A60-0BDE-894D-A7D0-A10D858EE42C}">
      <dgm:prSet/>
      <dgm:spPr/>
      <dgm:t>
        <a:bodyPr/>
        <a:lstStyle/>
        <a:p>
          <a:endParaRPr lang="en-US"/>
        </a:p>
      </dgm:t>
    </dgm:pt>
    <dgm:pt modelId="{6C01F404-32EA-6144-9EFE-BF05227F0DB4}" type="sibTrans" cxnId="{D0735A60-0BDE-894D-A7D0-A10D858EE42C}">
      <dgm:prSet/>
      <dgm:spPr/>
      <dgm:t>
        <a:bodyPr/>
        <a:lstStyle/>
        <a:p>
          <a:endParaRPr lang="en-US"/>
        </a:p>
      </dgm:t>
    </dgm:pt>
    <dgm:pt modelId="{C2133D8C-AE19-6446-91D7-4F154D05E46D}">
      <dgm:prSet phldrT="[Text]" custT="1"/>
      <dgm:spPr>
        <a:noFill/>
        <a:ln>
          <a:noFill/>
        </a:ln>
      </dgm:spPr>
      <dgm:t>
        <a:bodyPr/>
        <a:lstStyle/>
        <a:p>
          <a:r>
            <a:rPr lang="en-US" sz="2000" dirty="0"/>
            <a:t>Secondary Storage</a:t>
          </a:r>
        </a:p>
      </dgm:t>
    </dgm:pt>
    <dgm:pt modelId="{6A6C4CF6-058C-8540-BEC2-74A143646BD9}" type="parTrans" cxnId="{C481B03E-F1BE-674F-BD64-D79D30749CAA}">
      <dgm:prSet/>
      <dgm:spPr/>
      <dgm:t>
        <a:bodyPr/>
        <a:lstStyle/>
        <a:p>
          <a:endParaRPr lang="en-US"/>
        </a:p>
      </dgm:t>
    </dgm:pt>
    <dgm:pt modelId="{B3E4D16E-7F8C-ED4C-94D3-82EC7ADAB192}" type="sibTrans" cxnId="{C481B03E-F1BE-674F-BD64-D79D30749CAA}">
      <dgm:prSet/>
      <dgm:spPr/>
      <dgm:t>
        <a:bodyPr/>
        <a:lstStyle/>
        <a:p>
          <a:endParaRPr lang="en-US"/>
        </a:p>
      </dgm:t>
    </dgm:pt>
    <dgm:pt modelId="{50B38514-E4FA-ED47-819E-767F92C926F7}">
      <dgm:prSet phldrT="[Text]" custT="1"/>
      <dgm:spPr>
        <a:noFill/>
        <a:ln>
          <a:noFill/>
        </a:ln>
      </dgm:spPr>
      <dgm:t>
        <a:bodyPr/>
        <a:lstStyle/>
        <a:p>
          <a:r>
            <a:rPr lang="en-US" sz="2000" dirty="0"/>
            <a:t>Magnetic Tape</a:t>
          </a:r>
        </a:p>
      </dgm:t>
    </dgm:pt>
    <dgm:pt modelId="{82B7553F-90D6-2C48-8640-9F18CF06506E}" type="parTrans" cxnId="{CD2D8E18-2AB2-7F4C-81B3-DA8184BA59AD}">
      <dgm:prSet/>
      <dgm:spPr/>
      <dgm:t>
        <a:bodyPr/>
        <a:lstStyle/>
        <a:p>
          <a:endParaRPr lang="en-US"/>
        </a:p>
      </dgm:t>
    </dgm:pt>
    <dgm:pt modelId="{4807F03F-E5AE-4742-AF13-32936D23EBE4}" type="sibTrans" cxnId="{CD2D8E18-2AB2-7F4C-81B3-DA8184BA59AD}">
      <dgm:prSet/>
      <dgm:spPr/>
      <dgm:t>
        <a:bodyPr/>
        <a:lstStyle/>
        <a:p>
          <a:endParaRPr lang="en-US"/>
        </a:p>
      </dgm:t>
    </dgm:pt>
    <dgm:pt modelId="{54882A12-B520-E449-B58F-C39B4E4EBC63}" type="pres">
      <dgm:prSet presAssocID="{747D7E75-0A7C-0F46-8528-539DDCD6904C}" presName="compositeShape" presStyleCnt="0">
        <dgm:presLayoutVars>
          <dgm:dir/>
          <dgm:resizeHandles/>
        </dgm:presLayoutVars>
      </dgm:prSet>
      <dgm:spPr/>
    </dgm:pt>
    <dgm:pt modelId="{599D3A98-E6E7-0547-8B03-BCE0E1D5A8FE}" type="pres">
      <dgm:prSet presAssocID="{747D7E75-0A7C-0F46-8528-539DDCD6904C}" presName="pyramid" presStyleLbl="node1" presStyleIdx="0" presStyleCnt="1" custLinFactNeighborX="6997"/>
      <dgm:spPr>
        <a:blipFill rotWithShape="0">
          <a:blip xmlns:r="http://schemas.openxmlformats.org/officeDocument/2006/relationships" r:embed="rId1"/>
          <a:stretch>
            <a:fillRect/>
          </a:stretch>
        </a:blipFill>
      </dgm:spPr>
    </dgm:pt>
    <dgm:pt modelId="{030EBC98-6EDA-F84B-97A0-568FD6C3F46E}" type="pres">
      <dgm:prSet presAssocID="{747D7E75-0A7C-0F46-8528-539DDCD6904C}" presName="theList" presStyleCnt="0"/>
      <dgm:spPr/>
    </dgm:pt>
    <dgm:pt modelId="{F7DBDEC7-3B51-E84D-A5F4-EF5AC2A8D6A7}" type="pres">
      <dgm:prSet presAssocID="{87B5F655-FB95-6B44-9F15-8EEFEFAF1188}" presName="aNode" presStyleLbl="fgAcc1" presStyleIdx="0" presStyleCnt="5" custScaleX="58607" custScaleY="20606" custLinFactY="47923" custLinFactNeighborX="-38502" custLinFactNeighborY="100000">
        <dgm:presLayoutVars>
          <dgm:bulletEnabled val="1"/>
        </dgm:presLayoutVars>
      </dgm:prSet>
      <dgm:spPr/>
    </dgm:pt>
    <dgm:pt modelId="{9349C6EB-6BB4-DB4E-91DF-A39B7A865D67}" type="pres">
      <dgm:prSet presAssocID="{87B5F655-FB95-6B44-9F15-8EEFEFAF1188}" presName="aSpace" presStyleCnt="0"/>
      <dgm:spPr/>
    </dgm:pt>
    <dgm:pt modelId="{CEEA1C7B-8A0F-6C4C-9663-EB98FD381146}" type="pres">
      <dgm:prSet presAssocID="{2CA6B165-918B-5F4D-8BAD-80F9FED69A44}" presName="aNode" presStyleLbl="fgAcc1" presStyleIdx="1" presStyleCnt="5" custScaleX="52322" custScaleY="26540" custLinFactNeighborX="-38958" custLinFactNeighborY="-83633">
        <dgm:presLayoutVars>
          <dgm:bulletEnabled val="1"/>
        </dgm:presLayoutVars>
      </dgm:prSet>
      <dgm:spPr/>
    </dgm:pt>
    <dgm:pt modelId="{D7E79AF1-0B8E-4A44-9272-79D8D9884630}" type="pres">
      <dgm:prSet presAssocID="{2CA6B165-918B-5F4D-8BAD-80F9FED69A44}" presName="aSpace" presStyleCnt="0"/>
      <dgm:spPr/>
    </dgm:pt>
    <dgm:pt modelId="{DFC2B408-42CF-A94F-BBE7-BDDB0E585FA3}" type="pres">
      <dgm:prSet presAssocID="{D8D16B6C-32BC-F748-90FD-557999ED430C}" presName="aNode" presStyleLbl="fgAcc1" presStyleIdx="2" presStyleCnt="5" custScaleX="77786" custScaleY="20606" custLinFactY="11327" custLinFactNeighborX="-36855" custLinFactNeighborY="100000">
        <dgm:presLayoutVars>
          <dgm:bulletEnabled val="1"/>
        </dgm:presLayoutVars>
      </dgm:prSet>
      <dgm:spPr/>
    </dgm:pt>
    <dgm:pt modelId="{66873682-F9B6-8D41-B833-F14CFF46472A}" type="pres">
      <dgm:prSet presAssocID="{D8D16B6C-32BC-F748-90FD-557999ED430C}" presName="aSpace" presStyleCnt="0"/>
      <dgm:spPr/>
    </dgm:pt>
    <dgm:pt modelId="{C7A1AE39-7043-1045-973B-72F3CF687944}" type="pres">
      <dgm:prSet presAssocID="{C2133D8C-AE19-6446-91D7-4F154D05E46D}" presName="aNode" presStyleLbl="fgAcc1" presStyleIdx="3" presStyleCnt="5" custScaleX="85469" custScaleY="20606" custLinFactY="11914" custLinFactNeighborX="-38010" custLinFactNeighborY="100000">
        <dgm:presLayoutVars>
          <dgm:bulletEnabled val="1"/>
        </dgm:presLayoutVars>
      </dgm:prSet>
      <dgm:spPr/>
    </dgm:pt>
    <dgm:pt modelId="{603C4463-F112-434C-9B40-BCBBFD40AF8D}" type="pres">
      <dgm:prSet presAssocID="{C2133D8C-AE19-6446-91D7-4F154D05E46D}" presName="aSpace" presStyleCnt="0"/>
      <dgm:spPr/>
    </dgm:pt>
    <dgm:pt modelId="{261161A0-F7A1-F34D-A864-576B1D3695C0}" type="pres">
      <dgm:prSet presAssocID="{50B38514-E4FA-ED47-819E-767F92C926F7}" presName="aNode" presStyleLbl="fgAcc1" presStyleIdx="4" presStyleCnt="5" custScaleX="95002" custScaleY="20606" custLinFactY="12501" custLinFactNeighborX="-39108" custLinFactNeighborY="100000">
        <dgm:presLayoutVars>
          <dgm:bulletEnabled val="1"/>
        </dgm:presLayoutVars>
      </dgm:prSet>
      <dgm:spPr/>
    </dgm:pt>
    <dgm:pt modelId="{94BD170A-27CA-6A49-B3EC-2F1A8E4E8AF9}" type="pres">
      <dgm:prSet presAssocID="{50B38514-E4FA-ED47-819E-767F92C926F7}" presName="aSpace" presStyleCnt="0"/>
      <dgm:spPr/>
    </dgm:pt>
  </dgm:ptLst>
  <dgm:cxnLst>
    <dgm:cxn modelId="{6ED28916-88C7-4113-9E39-9847BDBB919B}" type="presOf" srcId="{747D7E75-0A7C-0F46-8528-539DDCD6904C}" destId="{54882A12-B520-E449-B58F-C39B4E4EBC63}" srcOrd="0" destOrd="0" presId="urn:microsoft.com/office/officeart/2005/8/layout/pyramid2"/>
    <dgm:cxn modelId="{CD2D8E18-2AB2-7F4C-81B3-DA8184BA59AD}" srcId="{747D7E75-0A7C-0F46-8528-539DDCD6904C}" destId="{50B38514-E4FA-ED47-819E-767F92C926F7}" srcOrd="4" destOrd="0" parTransId="{82B7553F-90D6-2C48-8640-9F18CF06506E}" sibTransId="{4807F03F-E5AE-4742-AF13-32936D23EBE4}"/>
    <dgm:cxn modelId="{DC6CCF3D-8BD5-4B73-B4FD-7372454ADBFD}" type="presOf" srcId="{50B38514-E4FA-ED47-819E-767F92C926F7}" destId="{261161A0-F7A1-F34D-A864-576B1D3695C0}" srcOrd="0" destOrd="0" presId="urn:microsoft.com/office/officeart/2005/8/layout/pyramid2"/>
    <dgm:cxn modelId="{C481B03E-F1BE-674F-BD64-D79D30749CAA}" srcId="{747D7E75-0A7C-0F46-8528-539DDCD6904C}" destId="{C2133D8C-AE19-6446-91D7-4F154D05E46D}" srcOrd="3" destOrd="0" parTransId="{6A6C4CF6-058C-8540-BEC2-74A143646BD9}" sibTransId="{B3E4D16E-7F8C-ED4C-94D3-82EC7ADAB192}"/>
    <dgm:cxn modelId="{D0735A60-0BDE-894D-A7D0-A10D858EE42C}" srcId="{747D7E75-0A7C-0F46-8528-539DDCD6904C}" destId="{D8D16B6C-32BC-F748-90FD-557999ED430C}" srcOrd="2" destOrd="0" parTransId="{1EAF8879-0FE9-E445-B785-F0DB65B49ADC}" sibTransId="{6C01F404-32EA-6144-9EFE-BF05227F0DB4}"/>
    <dgm:cxn modelId="{C7AA1E54-C84B-194F-B347-9B333E860D8F}" srcId="{747D7E75-0A7C-0F46-8528-539DDCD6904C}" destId="{87B5F655-FB95-6B44-9F15-8EEFEFAF1188}" srcOrd="0" destOrd="0" parTransId="{F81B0103-4A3B-8540-A666-F4341DA75E50}" sibTransId="{09142713-814D-5944-9442-C263701C242D}"/>
    <dgm:cxn modelId="{C6520259-37D2-4278-8471-863A2C25AD80}" type="presOf" srcId="{D8D16B6C-32BC-F748-90FD-557999ED430C}" destId="{DFC2B408-42CF-A94F-BBE7-BDDB0E585FA3}" srcOrd="0" destOrd="0" presId="urn:microsoft.com/office/officeart/2005/8/layout/pyramid2"/>
    <dgm:cxn modelId="{5142DA91-98D1-451A-A86C-E04E3420706C}" type="presOf" srcId="{2CA6B165-918B-5F4D-8BAD-80F9FED69A44}" destId="{CEEA1C7B-8A0F-6C4C-9663-EB98FD381146}" srcOrd="0" destOrd="0" presId="urn:microsoft.com/office/officeart/2005/8/layout/pyramid2"/>
    <dgm:cxn modelId="{0167F4C1-5DAB-4A2A-99DD-55925D402A2C}" type="presOf" srcId="{C2133D8C-AE19-6446-91D7-4F154D05E46D}" destId="{C7A1AE39-7043-1045-973B-72F3CF687944}" srcOrd="0" destOrd="0" presId="urn:microsoft.com/office/officeart/2005/8/layout/pyramid2"/>
    <dgm:cxn modelId="{4CC94BE2-34BA-4984-975D-A5D6C0F00E08}" type="presOf" srcId="{87B5F655-FB95-6B44-9F15-8EEFEFAF1188}" destId="{F7DBDEC7-3B51-E84D-A5F4-EF5AC2A8D6A7}" srcOrd="0" destOrd="0" presId="urn:microsoft.com/office/officeart/2005/8/layout/pyramid2"/>
    <dgm:cxn modelId="{3532A9E4-E338-7A43-ABE5-37BB5D4FC723}" srcId="{747D7E75-0A7C-0F46-8528-539DDCD6904C}" destId="{2CA6B165-918B-5F4D-8BAD-80F9FED69A44}" srcOrd="1" destOrd="0" parTransId="{FEE7AF32-C958-C34E-9E93-B2D5D7B668C6}" sibTransId="{20A45196-413E-2B47-911F-8FFFCDBF0CBE}"/>
    <dgm:cxn modelId="{BCC7E7F7-D698-4210-8A77-D32D0A59218D}" type="presParOf" srcId="{54882A12-B520-E449-B58F-C39B4E4EBC63}" destId="{599D3A98-E6E7-0547-8B03-BCE0E1D5A8FE}" srcOrd="0" destOrd="0" presId="urn:microsoft.com/office/officeart/2005/8/layout/pyramid2"/>
    <dgm:cxn modelId="{D580CF11-22C0-4CE4-ADB9-4084514EB90A}" type="presParOf" srcId="{54882A12-B520-E449-B58F-C39B4E4EBC63}" destId="{030EBC98-6EDA-F84B-97A0-568FD6C3F46E}" srcOrd="1" destOrd="0" presId="urn:microsoft.com/office/officeart/2005/8/layout/pyramid2"/>
    <dgm:cxn modelId="{EC884BB6-E1D9-4B0B-A441-1E84EF868D66}" type="presParOf" srcId="{030EBC98-6EDA-F84B-97A0-568FD6C3F46E}" destId="{F7DBDEC7-3B51-E84D-A5F4-EF5AC2A8D6A7}" srcOrd="0" destOrd="0" presId="urn:microsoft.com/office/officeart/2005/8/layout/pyramid2"/>
    <dgm:cxn modelId="{A3FEFA53-D181-4C37-AF60-5F61F24820B6}" type="presParOf" srcId="{030EBC98-6EDA-F84B-97A0-568FD6C3F46E}" destId="{9349C6EB-6BB4-DB4E-91DF-A39B7A865D67}" srcOrd="1" destOrd="0" presId="urn:microsoft.com/office/officeart/2005/8/layout/pyramid2"/>
    <dgm:cxn modelId="{4CFE543A-CFD7-457C-990B-28FB3A8E943D}" type="presParOf" srcId="{030EBC98-6EDA-F84B-97A0-568FD6C3F46E}" destId="{CEEA1C7B-8A0F-6C4C-9663-EB98FD381146}" srcOrd="2" destOrd="0" presId="urn:microsoft.com/office/officeart/2005/8/layout/pyramid2"/>
    <dgm:cxn modelId="{A736254B-665E-459D-B128-C0FF016616E0}" type="presParOf" srcId="{030EBC98-6EDA-F84B-97A0-568FD6C3F46E}" destId="{D7E79AF1-0B8E-4A44-9272-79D8D9884630}" srcOrd="3" destOrd="0" presId="urn:microsoft.com/office/officeart/2005/8/layout/pyramid2"/>
    <dgm:cxn modelId="{39822275-E251-47AC-B2AA-FCED4AD1CA7F}" type="presParOf" srcId="{030EBC98-6EDA-F84B-97A0-568FD6C3F46E}" destId="{DFC2B408-42CF-A94F-BBE7-BDDB0E585FA3}" srcOrd="4" destOrd="0" presId="urn:microsoft.com/office/officeart/2005/8/layout/pyramid2"/>
    <dgm:cxn modelId="{F2E0A5EB-55C0-4DC8-B37E-2DAEBB0AA1D1}" type="presParOf" srcId="{030EBC98-6EDA-F84B-97A0-568FD6C3F46E}" destId="{66873682-F9B6-8D41-B833-F14CFF46472A}" srcOrd="5" destOrd="0" presId="urn:microsoft.com/office/officeart/2005/8/layout/pyramid2"/>
    <dgm:cxn modelId="{D9C61875-E27E-43C0-8FE8-F69B739E6F7F}" type="presParOf" srcId="{030EBC98-6EDA-F84B-97A0-568FD6C3F46E}" destId="{C7A1AE39-7043-1045-973B-72F3CF687944}" srcOrd="6" destOrd="0" presId="urn:microsoft.com/office/officeart/2005/8/layout/pyramid2"/>
    <dgm:cxn modelId="{F7F9B22E-1235-409C-A1CB-381229DF0FB0}" type="presParOf" srcId="{030EBC98-6EDA-F84B-97A0-568FD6C3F46E}" destId="{603C4463-F112-434C-9B40-BCBBFD40AF8D}" srcOrd="7" destOrd="0" presId="urn:microsoft.com/office/officeart/2005/8/layout/pyramid2"/>
    <dgm:cxn modelId="{3BDF4F90-D9BF-4CCC-B855-B0E6DF18D585}" type="presParOf" srcId="{030EBC98-6EDA-F84B-97A0-568FD6C3F46E}" destId="{261161A0-F7A1-F34D-A864-576B1D3695C0}" srcOrd="8" destOrd="0" presId="urn:microsoft.com/office/officeart/2005/8/layout/pyramid2"/>
    <dgm:cxn modelId="{9DF30BF3-367F-45FA-8F4E-E267653ADE79}" type="presParOf" srcId="{030EBC98-6EDA-F84B-97A0-568FD6C3F46E}" destId="{94BD170A-27CA-6A49-B3EC-2F1A8E4E8AF9}"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D3A98-E6E7-0547-8B03-BCE0E1D5A8FE}">
      <dsp:nvSpPr>
        <dsp:cNvPr id="0" name=""/>
        <dsp:cNvSpPr/>
      </dsp:nvSpPr>
      <dsp:spPr>
        <a:xfrm>
          <a:off x="1904998" y="0"/>
          <a:ext cx="4364038" cy="4364038"/>
        </a:xfrm>
        <a:prstGeom prst="triangl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DBDEC7-3B51-E84D-A5F4-EF5AC2A8D6A7}">
      <dsp:nvSpPr>
        <dsp:cNvPr id="0" name=""/>
        <dsp:cNvSpPr/>
      </dsp:nvSpPr>
      <dsp:spPr>
        <a:xfrm>
          <a:off x="3276590" y="1666875"/>
          <a:ext cx="1662460" cy="419417"/>
        </a:xfrm>
        <a:prstGeom prst="roundRect">
          <a:avLst/>
        </a:prstGeom>
        <a:no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L1/L2 Cache</a:t>
          </a:r>
        </a:p>
      </dsp:txBody>
      <dsp:txXfrm>
        <a:off x="3297064" y="1687349"/>
        <a:ext cx="1621512" cy="378469"/>
      </dsp:txXfrm>
    </dsp:sp>
    <dsp:sp modelId="{CEEA1C7B-8A0F-6C4C-9663-EB98FD381146}">
      <dsp:nvSpPr>
        <dsp:cNvPr id="0" name=""/>
        <dsp:cNvSpPr/>
      </dsp:nvSpPr>
      <dsp:spPr>
        <a:xfrm>
          <a:off x="3352796" y="898076"/>
          <a:ext cx="1484178" cy="540199"/>
        </a:xfrm>
        <a:prstGeom prst="roundRect">
          <a:avLst/>
        </a:prstGeom>
        <a:no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Registers</a:t>
          </a:r>
        </a:p>
      </dsp:txBody>
      <dsp:txXfrm>
        <a:off x="3379166" y="924446"/>
        <a:ext cx="1431438" cy="487459"/>
      </dsp:txXfrm>
    </dsp:sp>
    <dsp:sp modelId="{DFC2B408-42CF-A94F-BBE7-BDDB0E585FA3}">
      <dsp:nvSpPr>
        <dsp:cNvPr id="0" name=""/>
        <dsp:cNvSpPr/>
      </dsp:nvSpPr>
      <dsp:spPr>
        <a:xfrm>
          <a:off x="3051291" y="2390465"/>
          <a:ext cx="2206496" cy="419417"/>
        </a:xfrm>
        <a:prstGeom prst="roundRect">
          <a:avLst/>
        </a:prstGeom>
        <a:no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Main Memory</a:t>
          </a:r>
        </a:p>
      </dsp:txBody>
      <dsp:txXfrm>
        <a:off x="3071765" y="2410939"/>
        <a:ext cx="2165548" cy="378469"/>
      </dsp:txXfrm>
    </dsp:sp>
    <dsp:sp modelId="{C7A1AE39-7043-1045-973B-72F3CF687944}">
      <dsp:nvSpPr>
        <dsp:cNvPr id="0" name=""/>
        <dsp:cNvSpPr/>
      </dsp:nvSpPr>
      <dsp:spPr>
        <a:xfrm>
          <a:off x="2909559" y="3076258"/>
          <a:ext cx="2424434" cy="419417"/>
        </a:xfrm>
        <a:prstGeom prst="roundRect">
          <a:avLst/>
        </a:prstGeom>
        <a:no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Secondary Storage</a:t>
          </a:r>
        </a:p>
      </dsp:txBody>
      <dsp:txXfrm>
        <a:off x="2930033" y="3096732"/>
        <a:ext cx="2383486" cy="378469"/>
      </dsp:txXfrm>
    </dsp:sp>
    <dsp:sp modelId="{261161A0-F7A1-F34D-A864-576B1D3695C0}">
      <dsp:nvSpPr>
        <dsp:cNvPr id="0" name=""/>
        <dsp:cNvSpPr/>
      </dsp:nvSpPr>
      <dsp:spPr>
        <a:xfrm>
          <a:off x="2743205" y="3762050"/>
          <a:ext cx="2694850" cy="419417"/>
        </a:xfrm>
        <a:prstGeom prst="roundRect">
          <a:avLst/>
        </a:prstGeom>
        <a:no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Magnetic Tape</a:t>
          </a:r>
        </a:p>
      </dsp:txBody>
      <dsp:txXfrm>
        <a:off x="2763679" y="3782524"/>
        <a:ext cx="2653902" cy="378469"/>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CAC4F0F-6F65-4652-8D2C-01AC6463825F}"/>
              </a:ext>
            </a:extLst>
          </p:cNvPr>
          <p:cNvSpPr>
            <a:spLocks noGrp="1" noChangeArrowheads="1"/>
          </p:cNvSpPr>
          <p:nvPr>
            <p:ph type="hdr" sz="quarter"/>
          </p:nvPr>
        </p:nvSpPr>
        <p:spPr bwMode="auto">
          <a:xfrm>
            <a:off x="0" y="0"/>
            <a:ext cx="5270500" cy="463550"/>
          </a:xfrm>
          <a:prstGeom prst="rect">
            <a:avLst/>
          </a:prstGeom>
          <a:noFill/>
          <a:ln w="9525">
            <a:noFill/>
            <a:miter lim="800000"/>
            <a:headEnd/>
            <a:tailEnd/>
          </a:ln>
          <a:effectLst/>
        </p:spPr>
        <p:txBody>
          <a:bodyPr vert="horz" wrap="square" lIns="90169" tIns="45085" rIns="90169" bIns="45085" numCol="1" anchor="t" anchorCtr="0" compatLnSpc="1">
            <a:prstTxWarp prst="textNoShape">
              <a:avLst/>
            </a:prstTxWarp>
          </a:bodyPr>
          <a:lstStyle>
            <a:lvl1pPr defTabSz="901854">
              <a:defRPr sz="1100">
                <a:latin typeface="Times New Roman" pitchFamily="18" charset="0"/>
              </a:defRPr>
            </a:lvl1pPr>
          </a:lstStyle>
          <a:p>
            <a:pPr>
              <a:defRPr/>
            </a:pPr>
            <a:r>
              <a:rPr lang="en-US"/>
              <a:t>Morgan Kaufmann Publishers</a:t>
            </a:r>
          </a:p>
        </p:txBody>
      </p:sp>
      <p:sp>
        <p:nvSpPr>
          <p:cNvPr id="6147" name="Rectangle 3">
            <a:extLst>
              <a:ext uri="{FF2B5EF4-FFF2-40B4-BE49-F238E27FC236}">
                <a16:creationId xmlns:a16="http://schemas.microsoft.com/office/drawing/2014/main" id="{52551376-17C5-494A-857B-893B2551376B}"/>
              </a:ext>
            </a:extLst>
          </p:cNvPr>
          <p:cNvSpPr>
            <a:spLocks noGrp="1" noChangeArrowheads="1"/>
          </p:cNvSpPr>
          <p:nvPr>
            <p:ph type="dt" sz="quarter" idx="1"/>
          </p:nvPr>
        </p:nvSpPr>
        <p:spPr bwMode="auto">
          <a:xfrm>
            <a:off x="5405438" y="0"/>
            <a:ext cx="1476375" cy="463550"/>
          </a:xfrm>
          <a:prstGeom prst="rect">
            <a:avLst/>
          </a:prstGeom>
          <a:noFill/>
          <a:ln w="9525">
            <a:noFill/>
            <a:miter lim="800000"/>
            <a:headEnd/>
            <a:tailEnd/>
          </a:ln>
          <a:effectLst/>
        </p:spPr>
        <p:txBody>
          <a:bodyPr vert="horz" wrap="square" lIns="90169" tIns="45085" rIns="90169" bIns="45085" numCol="1" anchor="t" anchorCtr="0" compatLnSpc="1">
            <a:prstTxWarp prst="textNoShape">
              <a:avLst/>
            </a:prstTxWarp>
          </a:bodyPr>
          <a:lstStyle>
            <a:lvl1pPr algn="r" defTabSz="901854">
              <a:defRPr sz="1100">
                <a:latin typeface="Times New Roman" pitchFamily="18" charset="0"/>
              </a:defRPr>
            </a:lvl1pPr>
          </a:lstStyle>
          <a:p>
            <a:pPr>
              <a:defRPr/>
            </a:pPr>
            <a:fld id="{B6BFBD32-CFD0-4E8F-BCCF-8BFB2D93BFFA}" type="datetime4">
              <a:rPr lang="en-US"/>
              <a:pPr>
                <a:defRPr/>
              </a:pPr>
              <a:t>August 13, 2022</a:t>
            </a:fld>
            <a:endParaRPr lang="en-US"/>
          </a:p>
        </p:txBody>
      </p:sp>
      <p:sp>
        <p:nvSpPr>
          <p:cNvPr id="6148" name="Rectangle 4">
            <a:extLst>
              <a:ext uri="{FF2B5EF4-FFF2-40B4-BE49-F238E27FC236}">
                <a16:creationId xmlns:a16="http://schemas.microsoft.com/office/drawing/2014/main" id="{CE50F7A2-7165-4EAA-B266-5D20975F7201}"/>
              </a:ext>
            </a:extLst>
          </p:cNvPr>
          <p:cNvSpPr>
            <a:spLocks noGrp="1" noChangeArrowheads="1"/>
          </p:cNvSpPr>
          <p:nvPr>
            <p:ph type="ftr" sz="quarter" idx="2"/>
          </p:nvPr>
        </p:nvSpPr>
        <p:spPr bwMode="auto">
          <a:xfrm>
            <a:off x="0" y="8832850"/>
            <a:ext cx="5270500" cy="463550"/>
          </a:xfrm>
          <a:prstGeom prst="rect">
            <a:avLst/>
          </a:prstGeom>
          <a:noFill/>
          <a:ln w="9525">
            <a:noFill/>
            <a:miter lim="800000"/>
            <a:headEnd/>
            <a:tailEnd/>
          </a:ln>
          <a:effectLst/>
        </p:spPr>
        <p:txBody>
          <a:bodyPr vert="horz" wrap="square" lIns="90169" tIns="45085" rIns="90169" bIns="45085" numCol="1" anchor="b" anchorCtr="0" compatLnSpc="1">
            <a:prstTxWarp prst="textNoShape">
              <a:avLst/>
            </a:prstTxWarp>
          </a:bodyPr>
          <a:lstStyle>
            <a:lvl1pPr defTabSz="901854">
              <a:defRPr sz="1100">
                <a:latin typeface="Times New Roman" pitchFamily="18" charset="0"/>
              </a:defRPr>
            </a:lvl1pPr>
          </a:lstStyle>
          <a:p>
            <a:pPr>
              <a:defRPr/>
            </a:pPr>
            <a:r>
              <a:rPr lang="en-US"/>
              <a:t>Chapter 1 — Computer Abstractions and Technology</a:t>
            </a:r>
          </a:p>
        </p:txBody>
      </p:sp>
      <p:sp>
        <p:nvSpPr>
          <p:cNvPr id="6149" name="Rectangle 5">
            <a:extLst>
              <a:ext uri="{FF2B5EF4-FFF2-40B4-BE49-F238E27FC236}">
                <a16:creationId xmlns:a16="http://schemas.microsoft.com/office/drawing/2014/main" id="{F918AE81-C48F-49C4-8BA4-C5C7A0CBD8AA}"/>
              </a:ext>
            </a:extLst>
          </p:cNvPr>
          <p:cNvSpPr>
            <a:spLocks noGrp="1" noChangeArrowheads="1"/>
          </p:cNvSpPr>
          <p:nvPr>
            <p:ph type="sldNum" sz="quarter" idx="3"/>
          </p:nvPr>
        </p:nvSpPr>
        <p:spPr bwMode="auto">
          <a:xfrm>
            <a:off x="5405438" y="8832850"/>
            <a:ext cx="1476375" cy="463550"/>
          </a:xfrm>
          <a:prstGeom prst="rect">
            <a:avLst/>
          </a:prstGeom>
          <a:noFill/>
          <a:ln w="9525">
            <a:noFill/>
            <a:miter lim="800000"/>
            <a:headEnd/>
            <a:tailEnd/>
          </a:ln>
          <a:effectLst/>
        </p:spPr>
        <p:txBody>
          <a:bodyPr vert="horz" wrap="square" lIns="90169" tIns="45085" rIns="90169" bIns="45085" numCol="1" anchor="b" anchorCtr="0" compatLnSpc="1">
            <a:prstTxWarp prst="textNoShape">
              <a:avLst/>
            </a:prstTxWarp>
          </a:bodyPr>
          <a:lstStyle>
            <a:lvl1pPr algn="r" defTabSz="901854">
              <a:defRPr sz="1100">
                <a:latin typeface="Times New Roman" panose="02020603050405020304" pitchFamily="18" charset="0"/>
              </a:defRPr>
            </a:lvl1pPr>
          </a:lstStyle>
          <a:p>
            <a:pPr>
              <a:defRPr/>
            </a:pPr>
            <a:fld id="{A49B2757-BC4E-4ED5-A608-3A0C064277F9}"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6EDFACE-B669-47AC-B818-7E9B0B2810EF}"/>
              </a:ext>
            </a:extLst>
          </p:cNvPr>
          <p:cNvSpPr>
            <a:spLocks noGrp="1" noChangeArrowheads="1"/>
          </p:cNvSpPr>
          <p:nvPr>
            <p:ph type="hdr" sz="quarter"/>
          </p:nvPr>
        </p:nvSpPr>
        <p:spPr bwMode="auto">
          <a:xfrm>
            <a:off x="0" y="0"/>
            <a:ext cx="2982913" cy="463550"/>
          </a:xfrm>
          <a:prstGeom prst="rect">
            <a:avLst/>
          </a:prstGeom>
          <a:noFill/>
          <a:ln w="9525">
            <a:noFill/>
            <a:miter lim="800000"/>
            <a:headEnd/>
            <a:tailEnd/>
          </a:ln>
          <a:effectLst/>
        </p:spPr>
        <p:txBody>
          <a:bodyPr vert="horz" wrap="square" lIns="90169" tIns="45085" rIns="90169" bIns="45085" numCol="1" anchor="t" anchorCtr="0" compatLnSpc="1">
            <a:prstTxWarp prst="textNoShape">
              <a:avLst/>
            </a:prstTxWarp>
          </a:bodyPr>
          <a:lstStyle>
            <a:lvl1pPr defTabSz="901854">
              <a:defRPr sz="1100">
                <a:latin typeface="Times New Roman" pitchFamily="18" charset="0"/>
              </a:defRPr>
            </a:lvl1pPr>
          </a:lstStyle>
          <a:p>
            <a:pPr>
              <a:defRPr/>
            </a:pPr>
            <a:r>
              <a:rPr lang="en-US"/>
              <a:t>Morgan Kaufmann Publishers</a:t>
            </a:r>
          </a:p>
        </p:txBody>
      </p:sp>
      <p:sp>
        <p:nvSpPr>
          <p:cNvPr id="8195" name="Rectangle 3">
            <a:extLst>
              <a:ext uri="{FF2B5EF4-FFF2-40B4-BE49-F238E27FC236}">
                <a16:creationId xmlns:a16="http://schemas.microsoft.com/office/drawing/2014/main" id="{854371EB-9AE0-47A3-A495-66A4CACCF9BA}"/>
              </a:ext>
            </a:extLst>
          </p:cNvPr>
          <p:cNvSpPr>
            <a:spLocks noGrp="1" noChangeArrowheads="1"/>
          </p:cNvSpPr>
          <p:nvPr>
            <p:ph type="dt" idx="1"/>
          </p:nvPr>
        </p:nvSpPr>
        <p:spPr bwMode="auto">
          <a:xfrm>
            <a:off x="3898900" y="0"/>
            <a:ext cx="2982913" cy="463550"/>
          </a:xfrm>
          <a:prstGeom prst="rect">
            <a:avLst/>
          </a:prstGeom>
          <a:noFill/>
          <a:ln w="9525">
            <a:noFill/>
            <a:miter lim="800000"/>
            <a:headEnd/>
            <a:tailEnd/>
          </a:ln>
          <a:effectLst/>
        </p:spPr>
        <p:txBody>
          <a:bodyPr vert="horz" wrap="square" lIns="90169" tIns="45085" rIns="90169" bIns="45085" numCol="1" anchor="t" anchorCtr="0" compatLnSpc="1">
            <a:prstTxWarp prst="textNoShape">
              <a:avLst/>
            </a:prstTxWarp>
          </a:bodyPr>
          <a:lstStyle>
            <a:lvl1pPr algn="r" defTabSz="901854">
              <a:defRPr sz="1100">
                <a:latin typeface="Times New Roman" pitchFamily="18" charset="0"/>
              </a:defRPr>
            </a:lvl1pPr>
          </a:lstStyle>
          <a:p>
            <a:pPr>
              <a:defRPr/>
            </a:pPr>
            <a:fld id="{6BF1EF8C-5317-4D4B-88CB-57557FC3D79C}" type="datetime4">
              <a:rPr lang="en-US"/>
              <a:pPr>
                <a:defRPr/>
              </a:pPr>
              <a:t>August 13, 2022</a:t>
            </a:fld>
            <a:endParaRPr lang="en-US"/>
          </a:p>
        </p:txBody>
      </p:sp>
      <p:sp>
        <p:nvSpPr>
          <p:cNvPr id="4100" name="Rectangle 4">
            <a:extLst>
              <a:ext uri="{FF2B5EF4-FFF2-40B4-BE49-F238E27FC236}">
                <a16:creationId xmlns:a16="http://schemas.microsoft.com/office/drawing/2014/main" id="{A91B980B-96C6-4285-BD4F-AE48D529AB7F}"/>
              </a:ext>
            </a:extLst>
          </p:cNvPr>
          <p:cNvSpPr>
            <a:spLocks noGrp="1" noRot="1" noChangeAspect="1" noChangeArrowheads="1" noTextEdit="1"/>
          </p:cNvSpPr>
          <p:nvPr>
            <p:ph type="sldImg" idx="2"/>
          </p:nvPr>
        </p:nvSpPr>
        <p:spPr bwMode="auto">
          <a:xfrm>
            <a:off x="1117600" y="698500"/>
            <a:ext cx="4646613"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62EAFC62-E519-4C4B-BE00-165166817278}"/>
              </a:ext>
            </a:extLst>
          </p:cNvPr>
          <p:cNvSpPr>
            <a:spLocks noGrp="1" noChangeArrowheads="1"/>
          </p:cNvSpPr>
          <p:nvPr>
            <p:ph type="body" sz="quarter" idx="3"/>
          </p:nvPr>
        </p:nvSpPr>
        <p:spPr bwMode="auto">
          <a:xfrm>
            <a:off x="919163" y="4416425"/>
            <a:ext cx="5043487" cy="4181475"/>
          </a:xfrm>
          <a:prstGeom prst="rect">
            <a:avLst/>
          </a:prstGeom>
          <a:noFill/>
          <a:ln w="9525">
            <a:noFill/>
            <a:miter lim="800000"/>
            <a:headEnd/>
            <a:tailEnd/>
          </a:ln>
          <a:effectLst/>
        </p:spPr>
        <p:txBody>
          <a:bodyPr vert="horz" wrap="square" lIns="90169" tIns="45085" rIns="90169" bIns="4508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ED16E406-459F-442F-9985-CD24AA342F68}"/>
              </a:ext>
            </a:extLst>
          </p:cNvPr>
          <p:cNvSpPr>
            <a:spLocks noGrp="1" noChangeArrowheads="1"/>
          </p:cNvSpPr>
          <p:nvPr>
            <p:ph type="ftr" sz="quarter" idx="4"/>
          </p:nvPr>
        </p:nvSpPr>
        <p:spPr bwMode="auto">
          <a:xfrm>
            <a:off x="0" y="8832850"/>
            <a:ext cx="2982913" cy="463550"/>
          </a:xfrm>
          <a:prstGeom prst="rect">
            <a:avLst/>
          </a:prstGeom>
          <a:noFill/>
          <a:ln w="9525">
            <a:noFill/>
            <a:miter lim="800000"/>
            <a:headEnd/>
            <a:tailEnd/>
          </a:ln>
          <a:effectLst/>
        </p:spPr>
        <p:txBody>
          <a:bodyPr vert="horz" wrap="square" lIns="90169" tIns="45085" rIns="90169" bIns="45085" numCol="1" anchor="b" anchorCtr="0" compatLnSpc="1">
            <a:prstTxWarp prst="textNoShape">
              <a:avLst/>
            </a:prstTxWarp>
          </a:bodyPr>
          <a:lstStyle>
            <a:lvl1pPr defTabSz="901854">
              <a:defRPr sz="1100">
                <a:latin typeface="Times New Roman" pitchFamily="18" charset="0"/>
              </a:defRPr>
            </a:lvl1pPr>
          </a:lstStyle>
          <a:p>
            <a:pPr>
              <a:defRPr/>
            </a:pPr>
            <a:r>
              <a:rPr lang="en-US"/>
              <a:t>Chapter 1 — Computer Abstractions and Technology</a:t>
            </a:r>
          </a:p>
        </p:txBody>
      </p:sp>
      <p:sp>
        <p:nvSpPr>
          <p:cNvPr id="8199" name="Rectangle 7">
            <a:extLst>
              <a:ext uri="{FF2B5EF4-FFF2-40B4-BE49-F238E27FC236}">
                <a16:creationId xmlns:a16="http://schemas.microsoft.com/office/drawing/2014/main" id="{B3032B8A-8425-4D7E-9DA9-DF354F802FD4}"/>
              </a:ext>
            </a:extLst>
          </p:cNvPr>
          <p:cNvSpPr>
            <a:spLocks noGrp="1" noChangeArrowheads="1"/>
          </p:cNvSpPr>
          <p:nvPr>
            <p:ph type="sldNum" sz="quarter" idx="5"/>
          </p:nvPr>
        </p:nvSpPr>
        <p:spPr bwMode="auto">
          <a:xfrm>
            <a:off x="3898900" y="8832850"/>
            <a:ext cx="2982913" cy="463550"/>
          </a:xfrm>
          <a:prstGeom prst="rect">
            <a:avLst/>
          </a:prstGeom>
          <a:noFill/>
          <a:ln w="9525">
            <a:noFill/>
            <a:miter lim="800000"/>
            <a:headEnd/>
            <a:tailEnd/>
          </a:ln>
          <a:effectLst/>
        </p:spPr>
        <p:txBody>
          <a:bodyPr vert="horz" wrap="square" lIns="90169" tIns="45085" rIns="90169" bIns="45085" numCol="1" anchor="b" anchorCtr="0" compatLnSpc="1">
            <a:prstTxWarp prst="textNoShape">
              <a:avLst/>
            </a:prstTxWarp>
          </a:bodyPr>
          <a:lstStyle>
            <a:lvl1pPr algn="r" defTabSz="901854">
              <a:defRPr sz="1100">
                <a:latin typeface="Times New Roman" panose="02020603050405020304" pitchFamily="18" charset="0"/>
              </a:defRPr>
            </a:lvl1pPr>
          </a:lstStyle>
          <a:p>
            <a:pPr>
              <a:defRPr/>
            </a:pPr>
            <a:fld id="{4DDC08E9-BCF6-4C97-B000-B033BA45AF85}" type="slidenum">
              <a:rPr lang="en-US"/>
              <a:pPr>
                <a:defRPr/>
              </a:pPr>
              <a:t>‹#›</a:t>
            </a:fld>
            <a:endParaRPr lang="en-US"/>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cs.berkeley.edu/~pattrsn/Arch/prototypes2.html"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www.cs.berkeley.edu/~pattrsn/Arch/RISC1.jp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06A668B4-2670-47FE-B6BE-1C311D82A642}"/>
              </a:ext>
            </a:extLst>
          </p:cNvPr>
          <p:cNvSpPr>
            <a:spLocks noGrp="1" noRot="1" noChangeAspect="1" noChangeArrowheads="1" noTextEdit="1"/>
          </p:cNvSpPr>
          <p:nvPr>
            <p:ph type="sldImg"/>
          </p:nvPr>
        </p:nvSpPr>
        <p:spPr>
          <a:ln/>
        </p:spPr>
      </p:sp>
      <p:sp>
        <p:nvSpPr>
          <p:cNvPr id="7171" name="Notes Placeholder 2">
            <a:extLst>
              <a:ext uri="{FF2B5EF4-FFF2-40B4-BE49-F238E27FC236}">
                <a16:creationId xmlns:a16="http://schemas.microsoft.com/office/drawing/2014/main" id="{1DE5A9C9-8DB6-481F-82D3-A2680CBB1B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Date Placeholder 4">
            <a:extLst>
              <a:ext uri="{FF2B5EF4-FFF2-40B4-BE49-F238E27FC236}">
                <a16:creationId xmlns:a16="http://schemas.microsoft.com/office/drawing/2014/main" id="{B19BCF27-62BB-4458-AC70-FA332AE5B6D0}"/>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E9C2F35B-6D02-4BDE-A26B-97461B3B9A1B}"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7173" name="Footer Placeholder 5">
            <a:extLst>
              <a:ext uri="{FF2B5EF4-FFF2-40B4-BE49-F238E27FC236}">
                <a16:creationId xmlns:a16="http://schemas.microsoft.com/office/drawing/2014/main" id="{2E101134-C375-4A4A-86A3-F4B870966635}"/>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7174" name="Slide Number Placeholder 6">
            <a:extLst>
              <a:ext uri="{FF2B5EF4-FFF2-40B4-BE49-F238E27FC236}">
                <a16:creationId xmlns:a16="http://schemas.microsoft.com/office/drawing/2014/main" id="{61826AE5-839E-4BA8-8ADD-8E1D8D8CC0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F4C9EEC9-0E53-44A6-A4F8-0CFACC58D89A}"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55C60FAE-3A28-4A17-B83C-7E70F2822EBB}"/>
              </a:ext>
            </a:extLst>
          </p:cNvPr>
          <p:cNvSpPr>
            <a:spLocks noGrp="1" noRot="1" noChangeAspect="1" noChangeArrowheads="1" noTextEdit="1"/>
          </p:cNvSpPr>
          <p:nvPr>
            <p:ph type="sldImg"/>
          </p:nvPr>
        </p:nvSpPr>
        <p:spPr>
          <a:ln/>
        </p:spPr>
      </p:sp>
      <p:sp>
        <p:nvSpPr>
          <p:cNvPr id="33795" name="Notes Placeholder 2">
            <a:extLst>
              <a:ext uri="{FF2B5EF4-FFF2-40B4-BE49-F238E27FC236}">
                <a16:creationId xmlns:a16="http://schemas.microsoft.com/office/drawing/2014/main" id="{F811D398-77B0-4DC1-82B8-AF67F09FCA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3796" name="Date Placeholder 4">
            <a:extLst>
              <a:ext uri="{FF2B5EF4-FFF2-40B4-BE49-F238E27FC236}">
                <a16:creationId xmlns:a16="http://schemas.microsoft.com/office/drawing/2014/main" id="{853FFCF7-9F32-42DB-A251-38B8761991B9}"/>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A7B54D8D-B6B1-442E-B697-EEE29841A572}"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33797" name="Footer Placeholder 5">
            <a:extLst>
              <a:ext uri="{FF2B5EF4-FFF2-40B4-BE49-F238E27FC236}">
                <a16:creationId xmlns:a16="http://schemas.microsoft.com/office/drawing/2014/main" id="{86C2445E-C76A-4F2E-8A22-34C216B8FD25}"/>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3798" name="Slide Number Placeholder 6">
            <a:extLst>
              <a:ext uri="{FF2B5EF4-FFF2-40B4-BE49-F238E27FC236}">
                <a16:creationId xmlns:a16="http://schemas.microsoft.com/office/drawing/2014/main" id="{BA985ED2-9CCC-4E03-904D-B33BA27D30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76995F77-1C10-49C0-BA42-E4C5E7F2CAEA}"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D15E2A04-22E0-4FC6-95D6-27A50DA9A80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C423715F-8F5F-47B4-B24E-B4F747E859D2}"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35843" name="Rectangle 6">
            <a:extLst>
              <a:ext uri="{FF2B5EF4-FFF2-40B4-BE49-F238E27FC236}">
                <a16:creationId xmlns:a16="http://schemas.microsoft.com/office/drawing/2014/main" id="{14A42190-16B2-4CED-8C80-E9A216C06A6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5844" name="Rectangle 7">
            <a:extLst>
              <a:ext uri="{FF2B5EF4-FFF2-40B4-BE49-F238E27FC236}">
                <a16:creationId xmlns:a16="http://schemas.microsoft.com/office/drawing/2014/main" id="{9BABCF6A-5C13-4994-B2DD-DFCFCCBF1D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ED7496F3-509D-4F37-B7A1-4DAD774A43F0}"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35845" name="Rectangle 2">
            <a:extLst>
              <a:ext uri="{FF2B5EF4-FFF2-40B4-BE49-F238E27FC236}">
                <a16:creationId xmlns:a16="http://schemas.microsoft.com/office/drawing/2014/main" id="{2010A55B-E9A1-46DD-A1F1-1DBDF66BC8DD}"/>
              </a:ext>
            </a:extLst>
          </p:cNvPr>
          <p:cNvSpPr>
            <a:spLocks noGrp="1" noRot="1" noChangeAspect="1" noChangeArrowheads="1" noTextEdit="1"/>
          </p:cNvSpPr>
          <p:nvPr>
            <p:ph type="sldImg"/>
          </p:nvPr>
        </p:nvSpPr>
        <p:spPr>
          <a:ln/>
        </p:spPr>
      </p:sp>
      <p:sp>
        <p:nvSpPr>
          <p:cNvPr id="35846" name="Rectangle 3">
            <a:extLst>
              <a:ext uri="{FF2B5EF4-FFF2-40B4-BE49-F238E27FC236}">
                <a16:creationId xmlns:a16="http://schemas.microsoft.com/office/drawing/2014/main" id="{AD95BC48-201E-4668-A001-8D35AEC37D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83BFF696-D4A3-4EAC-ACF8-AE1C0CEA909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769E8221-4663-427B-91E7-C06AD6310430}"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37891" name="Rectangle 6">
            <a:extLst>
              <a:ext uri="{FF2B5EF4-FFF2-40B4-BE49-F238E27FC236}">
                <a16:creationId xmlns:a16="http://schemas.microsoft.com/office/drawing/2014/main" id="{2E5EE544-C157-4B54-BE96-D2E4D665A25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7892" name="Rectangle 7">
            <a:extLst>
              <a:ext uri="{FF2B5EF4-FFF2-40B4-BE49-F238E27FC236}">
                <a16:creationId xmlns:a16="http://schemas.microsoft.com/office/drawing/2014/main" id="{6D55DCB9-AAF0-4124-9274-424969006F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ECC8691F-480D-4C1F-A4AB-75EA4111D5F3}"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37893" name="Rectangle 2">
            <a:extLst>
              <a:ext uri="{FF2B5EF4-FFF2-40B4-BE49-F238E27FC236}">
                <a16:creationId xmlns:a16="http://schemas.microsoft.com/office/drawing/2014/main" id="{563DB51E-9D23-4F59-9BC0-3D519FCAC0D1}"/>
              </a:ext>
            </a:extLst>
          </p:cNvPr>
          <p:cNvSpPr>
            <a:spLocks noGrp="1" noRot="1" noChangeAspect="1" noChangeArrowheads="1" noTextEdit="1"/>
          </p:cNvSpPr>
          <p:nvPr>
            <p:ph type="sldImg"/>
          </p:nvPr>
        </p:nvSpPr>
        <p:spPr>
          <a:ln/>
        </p:spPr>
      </p:sp>
      <p:sp>
        <p:nvSpPr>
          <p:cNvPr id="37894" name="Rectangle 3">
            <a:extLst>
              <a:ext uri="{FF2B5EF4-FFF2-40B4-BE49-F238E27FC236}">
                <a16:creationId xmlns:a16="http://schemas.microsoft.com/office/drawing/2014/main" id="{7551C4A6-41FD-425D-8890-B442DEF2B5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88E41E1C-B0C0-474C-8AC1-9DE5ABBD5506}"/>
              </a:ext>
            </a:extLst>
          </p:cNvPr>
          <p:cNvSpPr>
            <a:spLocks noGrp="1" noRot="1" noChangeAspect="1" noChangeArrowheads="1" noTextEdit="1"/>
          </p:cNvSpPr>
          <p:nvPr>
            <p:ph type="sldImg"/>
          </p:nvPr>
        </p:nvSpPr>
        <p:spPr>
          <a:ln/>
        </p:spPr>
      </p:sp>
      <p:sp>
        <p:nvSpPr>
          <p:cNvPr id="39939" name="Notes Placeholder 2">
            <a:extLst>
              <a:ext uri="{FF2B5EF4-FFF2-40B4-BE49-F238E27FC236}">
                <a16:creationId xmlns:a16="http://schemas.microsoft.com/office/drawing/2014/main" id="{A21DE2F7-A4E1-442C-9B9D-5F57E5B942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Moore's law is the observation that the number of transistors in a dense integrated circuit doubles about every two years.</a:t>
            </a:r>
          </a:p>
        </p:txBody>
      </p:sp>
      <p:sp>
        <p:nvSpPr>
          <p:cNvPr id="39940" name="Date Placeholder 4">
            <a:extLst>
              <a:ext uri="{FF2B5EF4-FFF2-40B4-BE49-F238E27FC236}">
                <a16:creationId xmlns:a16="http://schemas.microsoft.com/office/drawing/2014/main" id="{1803DB0D-0B64-4943-91DC-D038F25DCF53}"/>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946D0500-AB42-4F47-9330-81E9CAB57A54}"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39941" name="Footer Placeholder 5">
            <a:extLst>
              <a:ext uri="{FF2B5EF4-FFF2-40B4-BE49-F238E27FC236}">
                <a16:creationId xmlns:a16="http://schemas.microsoft.com/office/drawing/2014/main" id="{6B421A48-547B-4D5F-AB67-B61B3D43A7E0}"/>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9942" name="Slide Number Placeholder 6">
            <a:extLst>
              <a:ext uri="{FF2B5EF4-FFF2-40B4-BE49-F238E27FC236}">
                <a16:creationId xmlns:a16="http://schemas.microsoft.com/office/drawing/2014/main" id="{FA3646C8-629B-4A89-8156-8D872346C6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27819F4A-D992-4617-BF14-3FCE7E1B0FB7}"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175E4E67-C611-47DF-9373-A3D79681306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864F77F6-FF7E-4EEF-98AF-D53A2E3BEDD7}"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41987" name="Rectangle 6">
            <a:extLst>
              <a:ext uri="{FF2B5EF4-FFF2-40B4-BE49-F238E27FC236}">
                <a16:creationId xmlns:a16="http://schemas.microsoft.com/office/drawing/2014/main" id="{882A6A78-948F-4873-9F43-79028AE3B31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41988" name="Rectangle 7">
            <a:extLst>
              <a:ext uri="{FF2B5EF4-FFF2-40B4-BE49-F238E27FC236}">
                <a16:creationId xmlns:a16="http://schemas.microsoft.com/office/drawing/2014/main" id="{15BDDC57-48FE-4E4C-B2C8-FF1FBEFC5C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48B455B9-CAE6-400F-B606-BCB1F82784FB}"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41989" name="Rectangle 2">
            <a:extLst>
              <a:ext uri="{FF2B5EF4-FFF2-40B4-BE49-F238E27FC236}">
                <a16:creationId xmlns:a16="http://schemas.microsoft.com/office/drawing/2014/main" id="{EE23A59D-5EC1-4A0A-A7F1-127D15A4FAD5}"/>
              </a:ext>
            </a:extLst>
          </p:cNvPr>
          <p:cNvSpPr>
            <a:spLocks noGrp="1" noRot="1" noChangeAspect="1" noChangeArrowheads="1" noTextEdit="1"/>
          </p:cNvSpPr>
          <p:nvPr>
            <p:ph type="sldImg"/>
          </p:nvPr>
        </p:nvSpPr>
        <p:spPr>
          <a:ln/>
        </p:spPr>
      </p:sp>
      <p:sp>
        <p:nvSpPr>
          <p:cNvPr id="41990" name="Rectangle 3">
            <a:extLst>
              <a:ext uri="{FF2B5EF4-FFF2-40B4-BE49-F238E27FC236}">
                <a16:creationId xmlns:a16="http://schemas.microsoft.com/office/drawing/2014/main" id="{8821A5C2-AA70-4CB7-8CB2-BACF4D1F34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Application &gt; Algorithm &gt; System Software &gt; OS &gt; ISA &gt; Microarchitecture &gt; Register Transfer Level (RTL) &gt; Gates &gt; Circuits &gt; Devices &gt; Physics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67D3BB4C-BB82-4993-BA93-685DF991745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8BAC67E6-3753-42C6-A79D-CE7E86AF4B03}"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44035" name="Rectangle 6">
            <a:extLst>
              <a:ext uri="{FF2B5EF4-FFF2-40B4-BE49-F238E27FC236}">
                <a16:creationId xmlns:a16="http://schemas.microsoft.com/office/drawing/2014/main" id="{1CDF7F6A-725E-400E-B13D-5312CE75A73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44036" name="Rectangle 7">
            <a:extLst>
              <a:ext uri="{FF2B5EF4-FFF2-40B4-BE49-F238E27FC236}">
                <a16:creationId xmlns:a16="http://schemas.microsoft.com/office/drawing/2014/main" id="{04BBA563-95F1-464F-AD30-C0F3D8C4E8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A8C6FFD6-C918-40DD-8D4D-3927848848CE}"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44037" name="Rectangle 2">
            <a:extLst>
              <a:ext uri="{FF2B5EF4-FFF2-40B4-BE49-F238E27FC236}">
                <a16:creationId xmlns:a16="http://schemas.microsoft.com/office/drawing/2014/main" id="{7DC7C183-4EE5-40F9-BC08-910546BC31BC}"/>
              </a:ext>
            </a:extLst>
          </p:cNvPr>
          <p:cNvSpPr>
            <a:spLocks noGrp="1" noRot="1" noChangeAspect="1" noChangeArrowheads="1" noTextEdit="1"/>
          </p:cNvSpPr>
          <p:nvPr>
            <p:ph type="sldImg"/>
          </p:nvPr>
        </p:nvSpPr>
        <p:spPr>
          <a:ln/>
        </p:spPr>
      </p:sp>
      <p:sp>
        <p:nvSpPr>
          <p:cNvPr id="44038" name="Rectangle 3">
            <a:extLst>
              <a:ext uri="{FF2B5EF4-FFF2-40B4-BE49-F238E27FC236}">
                <a16:creationId xmlns:a16="http://schemas.microsoft.com/office/drawing/2014/main" id="{EE1BB226-5A58-4EEE-AB80-9673DA2C62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214129F9-FDFD-4A49-A342-751FFF91040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714C42BB-3CB5-4517-BC15-E9700887DE9D}"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46083" name="Rectangle 6">
            <a:extLst>
              <a:ext uri="{FF2B5EF4-FFF2-40B4-BE49-F238E27FC236}">
                <a16:creationId xmlns:a16="http://schemas.microsoft.com/office/drawing/2014/main" id="{2567E9B5-C104-4FA9-BF0F-3AA153AEDAA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46084" name="Rectangle 7">
            <a:extLst>
              <a:ext uri="{FF2B5EF4-FFF2-40B4-BE49-F238E27FC236}">
                <a16:creationId xmlns:a16="http://schemas.microsoft.com/office/drawing/2014/main" id="{3B9AEFFF-75B2-4464-9A2B-4B28AA017E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90C2D02F-97D4-4845-923F-DC2D85F31107}"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46085" name="Rectangle 2">
            <a:extLst>
              <a:ext uri="{FF2B5EF4-FFF2-40B4-BE49-F238E27FC236}">
                <a16:creationId xmlns:a16="http://schemas.microsoft.com/office/drawing/2014/main" id="{CEA08792-BCC6-45B1-B81B-F74BE86200D9}"/>
              </a:ext>
            </a:extLst>
          </p:cNvPr>
          <p:cNvSpPr>
            <a:spLocks noGrp="1" noRot="1" noChangeAspect="1" noChangeArrowheads="1" noTextEdit="1"/>
          </p:cNvSpPr>
          <p:nvPr>
            <p:ph type="sldImg"/>
          </p:nvPr>
        </p:nvSpPr>
        <p:spPr>
          <a:ln/>
        </p:spPr>
      </p:sp>
      <p:sp>
        <p:nvSpPr>
          <p:cNvPr id="46086" name="Rectangle 3">
            <a:extLst>
              <a:ext uri="{FF2B5EF4-FFF2-40B4-BE49-F238E27FC236}">
                <a16:creationId xmlns:a16="http://schemas.microsoft.com/office/drawing/2014/main" id="{62DE7B0D-37A2-4B3C-8A0C-23BFBFBBDA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379F859F-5438-4C0A-9AC6-E94229A7F94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F655D65C-CD13-4AAF-9188-1335809EED76}"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48131" name="Rectangle 6">
            <a:extLst>
              <a:ext uri="{FF2B5EF4-FFF2-40B4-BE49-F238E27FC236}">
                <a16:creationId xmlns:a16="http://schemas.microsoft.com/office/drawing/2014/main" id="{537D163E-8653-41C8-A5DE-550904EF919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48132" name="Rectangle 7">
            <a:extLst>
              <a:ext uri="{FF2B5EF4-FFF2-40B4-BE49-F238E27FC236}">
                <a16:creationId xmlns:a16="http://schemas.microsoft.com/office/drawing/2014/main" id="{C6B1D51E-1054-4541-8675-DBCBADA3E0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7C5712C7-D080-421C-A54A-8D92761FF7B1}"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48133" name="Rectangle 2">
            <a:extLst>
              <a:ext uri="{FF2B5EF4-FFF2-40B4-BE49-F238E27FC236}">
                <a16:creationId xmlns:a16="http://schemas.microsoft.com/office/drawing/2014/main" id="{33BE9EEA-2B7A-4FEF-B54F-D7C1609D47E1}"/>
              </a:ext>
            </a:extLst>
          </p:cNvPr>
          <p:cNvSpPr>
            <a:spLocks noGrp="1" noRot="1" noChangeAspect="1" noChangeArrowheads="1" noTextEdit="1"/>
          </p:cNvSpPr>
          <p:nvPr>
            <p:ph type="sldImg"/>
          </p:nvPr>
        </p:nvSpPr>
        <p:spPr>
          <a:ln/>
        </p:spPr>
      </p:sp>
      <p:sp>
        <p:nvSpPr>
          <p:cNvPr id="48134" name="Rectangle 3">
            <a:extLst>
              <a:ext uri="{FF2B5EF4-FFF2-40B4-BE49-F238E27FC236}">
                <a16:creationId xmlns:a16="http://schemas.microsoft.com/office/drawing/2014/main" id="{290BCB06-C8C0-4FC1-9C72-19CA68275A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83036E3A-72BF-4BFB-8163-0DABB951A66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250C2B77-FC34-4809-A46F-68161D9BC495}"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50179" name="Rectangle 6">
            <a:extLst>
              <a:ext uri="{FF2B5EF4-FFF2-40B4-BE49-F238E27FC236}">
                <a16:creationId xmlns:a16="http://schemas.microsoft.com/office/drawing/2014/main" id="{6DD80115-0685-40AD-A490-CC70E02EAA3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50180" name="Rectangle 7">
            <a:extLst>
              <a:ext uri="{FF2B5EF4-FFF2-40B4-BE49-F238E27FC236}">
                <a16:creationId xmlns:a16="http://schemas.microsoft.com/office/drawing/2014/main" id="{FA1A2E34-1E53-46B6-B46A-DF78E6DF7E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90AAD4BD-E07B-4B3C-A0B3-C4A8F71BCD98}"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50181" name="Rectangle 2">
            <a:extLst>
              <a:ext uri="{FF2B5EF4-FFF2-40B4-BE49-F238E27FC236}">
                <a16:creationId xmlns:a16="http://schemas.microsoft.com/office/drawing/2014/main" id="{0595A022-A4CA-416F-BC97-69061ED42F53}"/>
              </a:ext>
            </a:extLst>
          </p:cNvPr>
          <p:cNvSpPr>
            <a:spLocks noGrp="1" noRot="1" noChangeAspect="1" noChangeArrowheads="1" noTextEdit="1"/>
          </p:cNvSpPr>
          <p:nvPr>
            <p:ph type="sldImg"/>
          </p:nvPr>
        </p:nvSpPr>
        <p:spPr>
          <a:ln/>
        </p:spPr>
      </p:sp>
      <p:sp>
        <p:nvSpPr>
          <p:cNvPr id="50182" name="Rectangle 3">
            <a:extLst>
              <a:ext uri="{FF2B5EF4-FFF2-40B4-BE49-F238E27FC236}">
                <a16:creationId xmlns:a16="http://schemas.microsoft.com/office/drawing/2014/main" id="{A331663A-FF13-4884-A39A-25127F4506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2E0FCE0C-8AD6-49FC-8444-A85B9CA4DF0B}"/>
              </a:ext>
            </a:extLst>
          </p:cNvPr>
          <p:cNvSpPr>
            <a:spLocks noGrp="1" noRot="1" noChangeAspect="1" noChangeArrowheads="1" noTextEdit="1"/>
          </p:cNvSpPr>
          <p:nvPr>
            <p:ph type="sldImg"/>
          </p:nvPr>
        </p:nvSpPr>
        <p:spPr>
          <a:ln/>
        </p:spPr>
      </p:sp>
      <p:sp>
        <p:nvSpPr>
          <p:cNvPr id="52227" name="Notes Placeholder 2">
            <a:extLst>
              <a:ext uri="{FF2B5EF4-FFF2-40B4-BE49-F238E27FC236}">
                <a16:creationId xmlns:a16="http://schemas.microsoft.com/office/drawing/2014/main" id="{49B44380-479E-4D00-ABF5-6EF014F5FB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Logic printed circuit board:</a:t>
            </a:r>
          </a:p>
        </p:txBody>
      </p:sp>
      <p:sp>
        <p:nvSpPr>
          <p:cNvPr id="52228" name="Date Placeholder 4">
            <a:extLst>
              <a:ext uri="{FF2B5EF4-FFF2-40B4-BE49-F238E27FC236}">
                <a16:creationId xmlns:a16="http://schemas.microsoft.com/office/drawing/2014/main" id="{BC5757EA-D2BF-4721-9E61-157F05CFF543}"/>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fld id="{E4A81662-62B8-4C28-A5C6-FF174274D3D4}"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52229" name="Footer Placeholder 5">
            <a:extLst>
              <a:ext uri="{FF2B5EF4-FFF2-40B4-BE49-F238E27FC236}">
                <a16:creationId xmlns:a16="http://schemas.microsoft.com/office/drawing/2014/main" id="{9B2D307F-D4CF-4769-BECA-0C650D08BCA2}"/>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52230" name="Slide Number Placeholder 6">
            <a:extLst>
              <a:ext uri="{FF2B5EF4-FFF2-40B4-BE49-F238E27FC236}">
                <a16:creationId xmlns:a16="http://schemas.microsoft.com/office/drawing/2014/main" id="{C7F1B8D4-FCCC-4FE4-BE0A-928CC72DFF7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fld id="{700DB493-7116-459E-ADBC-0EF4026F0CC6}"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70404444-7AF4-48CA-B50D-96689357EB38}"/>
              </a:ext>
            </a:extLst>
          </p:cNvPr>
          <p:cNvSpPr>
            <a:spLocks noGrp="1" noRot="1" noChangeAspect="1" noChangeArrowheads="1" noTextEdit="1"/>
          </p:cNvSpPr>
          <p:nvPr>
            <p:ph type="sldImg"/>
          </p:nvPr>
        </p:nvSpPr>
        <p:spPr>
          <a:ln/>
        </p:spPr>
      </p:sp>
      <p:sp>
        <p:nvSpPr>
          <p:cNvPr id="15363" name="Notes Placeholder 2">
            <a:extLst>
              <a:ext uri="{FF2B5EF4-FFF2-40B4-BE49-F238E27FC236}">
                <a16:creationId xmlns:a16="http://schemas.microsoft.com/office/drawing/2014/main" id="{34F082D0-541C-4F27-9737-FD9AF16072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364" name="Date Placeholder 4">
            <a:extLst>
              <a:ext uri="{FF2B5EF4-FFF2-40B4-BE49-F238E27FC236}">
                <a16:creationId xmlns:a16="http://schemas.microsoft.com/office/drawing/2014/main" id="{76911277-54DA-4970-8F8F-1AE7EA5CEE55}"/>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91D9F6E0-9BFF-4280-99C9-13A3D4B8E472}"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5365" name="Footer Placeholder 5">
            <a:extLst>
              <a:ext uri="{FF2B5EF4-FFF2-40B4-BE49-F238E27FC236}">
                <a16:creationId xmlns:a16="http://schemas.microsoft.com/office/drawing/2014/main" id="{E00554F4-067E-4ED8-A95F-03B308034181}"/>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5366" name="Slide Number Placeholder 6">
            <a:extLst>
              <a:ext uri="{FF2B5EF4-FFF2-40B4-BE49-F238E27FC236}">
                <a16:creationId xmlns:a16="http://schemas.microsoft.com/office/drawing/2014/main" id="{A8F3A0FB-66EB-40BF-AFCE-7912817F9A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2FE1265A-056F-4FAC-8281-4AE196E76988}"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18F03761-0895-4F8F-A5FA-07B251F23E94}"/>
              </a:ext>
            </a:extLst>
          </p:cNvPr>
          <p:cNvSpPr>
            <a:spLocks noGrp="1" noRot="1" noChangeAspect="1" noChangeArrowheads="1" noTextEdit="1"/>
          </p:cNvSpPr>
          <p:nvPr>
            <p:ph type="sldImg"/>
          </p:nvPr>
        </p:nvSpPr>
        <p:spPr>
          <a:ln/>
        </p:spPr>
      </p:sp>
      <p:sp>
        <p:nvSpPr>
          <p:cNvPr id="54275" name="Notes Placeholder 2">
            <a:extLst>
              <a:ext uri="{FF2B5EF4-FFF2-40B4-BE49-F238E27FC236}">
                <a16:creationId xmlns:a16="http://schemas.microsoft.com/office/drawing/2014/main" id="{4AB2D00E-7DF8-42F3-AEAA-184E44D7F1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ARM is a RISC (reduced instruction set computing) processor, which requires significantly fewer transistors compared to a typical processor. Thus, it is relatively light weighted and consumes less power.</a:t>
            </a:r>
          </a:p>
          <a:p>
            <a:endParaRPr lang="en-US" altLang="en-US"/>
          </a:p>
        </p:txBody>
      </p:sp>
      <p:sp>
        <p:nvSpPr>
          <p:cNvPr id="54276" name="Date Placeholder 4">
            <a:extLst>
              <a:ext uri="{FF2B5EF4-FFF2-40B4-BE49-F238E27FC236}">
                <a16:creationId xmlns:a16="http://schemas.microsoft.com/office/drawing/2014/main" id="{1BA36C6F-C9D3-45C1-BF5A-F1D66DC70653}"/>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fld id="{E28D6D3C-34DC-48C2-88A5-3866C685B435}"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54277" name="Footer Placeholder 5">
            <a:extLst>
              <a:ext uri="{FF2B5EF4-FFF2-40B4-BE49-F238E27FC236}">
                <a16:creationId xmlns:a16="http://schemas.microsoft.com/office/drawing/2014/main" id="{0E43E8D8-F4C0-4CBB-850E-0E6FE7CA106F}"/>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54278" name="Slide Number Placeholder 6">
            <a:extLst>
              <a:ext uri="{FF2B5EF4-FFF2-40B4-BE49-F238E27FC236}">
                <a16:creationId xmlns:a16="http://schemas.microsoft.com/office/drawing/2014/main" id="{6BBB49B2-02E5-4D72-B6AC-3A7F4B9815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fld id="{85AA3971-B2F9-4AB2-BBE4-B73D6B8C9CE9}"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DD49364E-9DC7-4EB1-9D13-93CF25B6A7B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BD5BFD2E-7836-4FFE-B472-7D6A1461D5D7}"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56323" name="Rectangle 6">
            <a:extLst>
              <a:ext uri="{FF2B5EF4-FFF2-40B4-BE49-F238E27FC236}">
                <a16:creationId xmlns:a16="http://schemas.microsoft.com/office/drawing/2014/main" id="{0204C985-A69F-4F58-A5E7-94EA9B600C4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56324" name="Rectangle 7">
            <a:extLst>
              <a:ext uri="{FF2B5EF4-FFF2-40B4-BE49-F238E27FC236}">
                <a16:creationId xmlns:a16="http://schemas.microsoft.com/office/drawing/2014/main" id="{46647333-F8C7-49F5-AE3D-0E5DEEA462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4B42F421-B121-471D-9A32-D84B9CED44AF}"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56325" name="Rectangle 2">
            <a:extLst>
              <a:ext uri="{FF2B5EF4-FFF2-40B4-BE49-F238E27FC236}">
                <a16:creationId xmlns:a16="http://schemas.microsoft.com/office/drawing/2014/main" id="{57529D1E-A401-4A3B-9245-7D402653059B}"/>
              </a:ext>
            </a:extLst>
          </p:cNvPr>
          <p:cNvSpPr>
            <a:spLocks noGrp="1" noRot="1" noChangeAspect="1" noChangeArrowheads="1" noTextEdit="1"/>
          </p:cNvSpPr>
          <p:nvPr>
            <p:ph type="sldImg"/>
          </p:nvPr>
        </p:nvSpPr>
        <p:spPr>
          <a:ln/>
        </p:spPr>
      </p:sp>
      <p:sp>
        <p:nvSpPr>
          <p:cNvPr id="56326" name="Rectangle 3">
            <a:extLst>
              <a:ext uri="{FF2B5EF4-FFF2-40B4-BE49-F238E27FC236}">
                <a16:creationId xmlns:a16="http://schemas.microsoft.com/office/drawing/2014/main" id="{CC01D050-4212-4B17-A72F-59B27F0DBA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24D21361-822F-4025-8E5C-CD9695BC23E9}"/>
              </a:ext>
            </a:extLst>
          </p:cNvPr>
          <p:cNvSpPr>
            <a:spLocks noGrp="1" noRot="1" noChangeAspect="1" noChangeArrowheads="1" noTextEdit="1"/>
          </p:cNvSpPr>
          <p:nvPr>
            <p:ph type="sldImg"/>
          </p:nvPr>
        </p:nvSpPr>
        <p:spPr>
          <a:ln/>
        </p:spPr>
      </p:sp>
      <p:sp>
        <p:nvSpPr>
          <p:cNvPr id="58371" name="Notes Placeholder 2">
            <a:extLst>
              <a:ext uri="{FF2B5EF4-FFF2-40B4-BE49-F238E27FC236}">
                <a16:creationId xmlns:a16="http://schemas.microsoft.com/office/drawing/2014/main" id="{B27443D6-6BED-4326-BD8D-6AA824ABE8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8372" name="Date Placeholder 4">
            <a:extLst>
              <a:ext uri="{FF2B5EF4-FFF2-40B4-BE49-F238E27FC236}">
                <a16:creationId xmlns:a16="http://schemas.microsoft.com/office/drawing/2014/main" id="{00FB1ED6-06F0-4F36-A6D0-62A7BCAF0BCF}"/>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4A834EF5-F57A-4BB5-A01C-492ADDAE5924}"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58373" name="Footer Placeholder 5">
            <a:extLst>
              <a:ext uri="{FF2B5EF4-FFF2-40B4-BE49-F238E27FC236}">
                <a16:creationId xmlns:a16="http://schemas.microsoft.com/office/drawing/2014/main" id="{E130E9DC-0D37-4049-8121-C012E0D637CB}"/>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58374" name="Slide Number Placeholder 6">
            <a:extLst>
              <a:ext uri="{FF2B5EF4-FFF2-40B4-BE49-F238E27FC236}">
                <a16:creationId xmlns:a16="http://schemas.microsoft.com/office/drawing/2014/main" id="{0844E350-DB3C-4F0B-90A3-C1E0928082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D9B84E9B-F3F4-4F16-A8E7-24FE55AB6DF2}"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05982DA3-8FB1-48D2-901C-F9F16953B0DF}"/>
              </a:ext>
            </a:extLst>
          </p:cNvPr>
          <p:cNvSpPr>
            <a:spLocks noGrp="1" noRot="1" noChangeAspect="1" noChangeArrowheads="1" noTextEdit="1"/>
          </p:cNvSpPr>
          <p:nvPr>
            <p:ph type="sldImg"/>
          </p:nvPr>
        </p:nvSpPr>
        <p:spPr>
          <a:ln/>
        </p:spPr>
      </p:sp>
      <p:sp>
        <p:nvSpPr>
          <p:cNvPr id="60419" name="Notes Placeholder 2">
            <a:extLst>
              <a:ext uri="{FF2B5EF4-FFF2-40B4-BE49-F238E27FC236}">
                <a16:creationId xmlns:a16="http://schemas.microsoft.com/office/drawing/2014/main" id="{1877BC9E-EB99-49EB-974F-0D761DADEE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0420" name="Date Placeholder 4">
            <a:extLst>
              <a:ext uri="{FF2B5EF4-FFF2-40B4-BE49-F238E27FC236}">
                <a16:creationId xmlns:a16="http://schemas.microsoft.com/office/drawing/2014/main" id="{927D3195-2278-4C00-9AB5-416A95A80EF6}"/>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fld id="{6214DBF0-B063-4F2F-A2F7-F6BD3E21C085}"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60421" name="Footer Placeholder 5">
            <a:extLst>
              <a:ext uri="{FF2B5EF4-FFF2-40B4-BE49-F238E27FC236}">
                <a16:creationId xmlns:a16="http://schemas.microsoft.com/office/drawing/2014/main" id="{6684B34E-7400-4D36-AC45-92E80EEF5F04}"/>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60422" name="Slide Number Placeholder 6">
            <a:extLst>
              <a:ext uri="{FF2B5EF4-FFF2-40B4-BE49-F238E27FC236}">
                <a16:creationId xmlns:a16="http://schemas.microsoft.com/office/drawing/2014/main" id="{9E477BD3-A24A-479A-8731-E402A58C40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fld id="{7437AFDC-135C-4AC9-AA47-B66374CE2FDB}"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id="{DB03E0C3-7DDB-45A9-8F10-0F05A3407BB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62AC5BFA-3B33-4322-9C00-963470BAF392}"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62467" name="Rectangle 6">
            <a:extLst>
              <a:ext uri="{FF2B5EF4-FFF2-40B4-BE49-F238E27FC236}">
                <a16:creationId xmlns:a16="http://schemas.microsoft.com/office/drawing/2014/main" id="{31C171EE-87A5-416C-833D-AE8F22BFAA3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62468" name="Rectangle 7">
            <a:extLst>
              <a:ext uri="{FF2B5EF4-FFF2-40B4-BE49-F238E27FC236}">
                <a16:creationId xmlns:a16="http://schemas.microsoft.com/office/drawing/2014/main" id="{ECA4D5DE-2E4F-4CA5-A4EC-73E11F6654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EA538359-9E97-40E5-B6A6-E79382164DC9}"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62469" name="Rectangle 2">
            <a:extLst>
              <a:ext uri="{FF2B5EF4-FFF2-40B4-BE49-F238E27FC236}">
                <a16:creationId xmlns:a16="http://schemas.microsoft.com/office/drawing/2014/main" id="{173FCFD4-11B5-4137-BA19-1599C59C28EA}"/>
              </a:ext>
            </a:extLst>
          </p:cNvPr>
          <p:cNvSpPr>
            <a:spLocks noGrp="1" noRot="1" noChangeAspect="1" noChangeArrowheads="1" noTextEdit="1"/>
          </p:cNvSpPr>
          <p:nvPr>
            <p:ph type="sldImg"/>
          </p:nvPr>
        </p:nvSpPr>
        <p:spPr>
          <a:ln/>
        </p:spPr>
      </p:sp>
      <p:sp>
        <p:nvSpPr>
          <p:cNvPr id="62470" name="Rectangle 3">
            <a:extLst>
              <a:ext uri="{FF2B5EF4-FFF2-40B4-BE49-F238E27FC236}">
                <a16:creationId xmlns:a16="http://schemas.microsoft.com/office/drawing/2014/main" id="{17A660F4-852E-4ECA-ACF5-E9C17C5FA0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id="{DEE6028A-FF96-4669-9FB1-E616009FDB1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85F0E141-1234-473F-B4E0-497A4B9E2E39}"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64515" name="Rectangle 6">
            <a:extLst>
              <a:ext uri="{FF2B5EF4-FFF2-40B4-BE49-F238E27FC236}">
                <a16:creationId xmlns:a16="http://schemas.microsoft.com/office/drawing/2014/main" id="{BA3CD2B3-1541-4CF0-BE87-11A63F80E7C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64516" name="Rectangle 7">
            <a:extLst>
              <a:ext uri="{FF2B5EF4-FFF2-40B4-BE49-F238E27FC236}">
                <a16:creationId xmlns:a16="http://schemas.microsoft.com/office/drawing/2014/main" id="{F37AE7F5-D228-47A5-8ED1-7AFB9A81F1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A83C7977-79B7-4DCF-BC50-53A9F972076B}"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64517" name="Rectangle 2">
            <a:extLst>
              <a:ext uri="{FF2B5EF4-FFF2-40B4-BE49-F238E27FC236}">
                <a16:creationId xmlns:a16="http://schemas.microsoft.com/office/drawing/2014/main" id="{BF7F7240-1143-47FA-BE7D-094BE3935FE3}"/>
              </a:ext>
            </a:extLst>
          </p:cNvPr>
          <p:cNvSpPr>
            <a:spLocks noGrp="1" noRot="1" noChangeAspect="1" noChangeArrowheads="1" noTextEdit="1"/>
          </p:cNvSpPr>
          <p:nvPr>
            <p:ph type="sldImg"/>
          </p:nvPr>
        </p:nvSpPr>
        <p:spPr>
          <a:ln/>
        </p:spPr>
      </p:sp>
      <p:sp>
        <p:nvSpPr>
          <p:cNvPr id="64518" name="Rectangle 3">
            <a:extLst>
              <a:ext uri="{FF2B5EF4-FFF2-40B4-BE49-F238E27FC236}">
                <a16:creationId xmlns:a16="http://schemas.microsoft.com/office/drawing/2014/main" id="{263E6675-0422-4DEE-B6B2-20ABB8E296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a:extLst>
              <a:ext uri="{FF2B5EF4-FFF2-40B4-BE49-F238E27FC236}">
                <a16:creationId xmlns:a16="http://schemas.microsoft.com/office/drawing/2014/main" id="{B3D7B34C-7A3D-4EF3-90D9-851D401E4E9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6DC43845-95BC-4DC5-B813-DEF8B48EA0CF}"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66563" name="Rectangle 6">
            <a:extLst>
              <a:ext uri="{FF2B5EF4-FFF2-40B4-BE49-F238E27FC236}">
                <a16:creationId xmlns:a16="http://schemas.microsoft.com/office/drawing/2014/main" id="{6FB22070-875A-4E21-89A0-FE986030835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66564" name="Rectangle 7">
            <a:extLst>
              <a:ext uri="{FF2B5EF4-FFF2-40B4-BE49-F238E27FC236}">
                <a16:creationId xmlns:a16="http://schemas.microsoft.com/office/drawing/2014/main" id="{EFF40B17-7123-4283-A24E-0F8EDA8170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D6F7DBE5-FAF7-4D5A-A284-1544CBCF497C}"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66565" name="Rectangle 2">
            <a:extLst>
              <a:ext uri="{FF2B5EF4-FFF2-40B4-BE49-F238E27FC236}">
                <a16:creationId xmlns:a16="http://schemas.microsoft.com/office/drawing/2014/main" id="{55CCA450-F753-4D3A-B248-06CA83026F19}"/>
              </a:ext>
            </a:extLst>
          </p:cNvPr>
          <p:cNvSpPr>
            <a:spLocks noGrp="1" noRot="1" noChangeAspect="1" noChangeArrowheads="1" noTextEdit="1"/>
          </p:cNvSpPr>
          <p:nvPr>
            <p:ph type="sldImg"/>
          </p:nvPr>
        </p:nvSpPr>
        <p:spPr>
          <a:ln/>
        </p:spPr>
      </p:sp>
      <p:sp>
        <p:nvSpPr>
          <p:cNvPr id="66566" name="Rectangle 3">
            <a:extLst>
              <a:ext uri="{FF2B5EF4-FFF2-40B4-BE49-F238E27FC236}">
                <a16:creationId xmlns:a16="http://schemas.microsoft.com/office/drawing/2014/main" id="{9C7CA4EB-C512-48E1-83CB-22AECD25A7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a:extLst>
              <a:ext uri="{FF2B5EF4-FFF2-40B4-BE49-F238E27FC236}">
                <a16:creationId xmlns:a16="http://schemas.microsoft.com/office/drawing/2014/main" id="{0224DA22-3E82-4B68-8166-170E20206F0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B92829DC-DE5B-4DE3-B3DE-66935F611371}"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68611" name="Rectangle 6">
            <a:extLst>
              <a:ext uri="{FF2B5EF4-FFF2-40B4-BE49-F238E27FC236}">
                <a16:creationId xmlns:a16="http://schemas.microsoft.com/office/drawing/2014/main" id="{1A96AA9B-CF0F-48A9-9F9B-3AA79D1E34E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68612" name="Rectangle 7">
            <a:extLst>
              <a:ext uri="{FF2B5EF4-FFF2-40B4-BE49-F238E27FC236}">
                <a16:creationId xmlns:a16="http://schemas.microsoft.com/office/drawing/2014/main" id="{086FB75D-2644-45A7-A0B4-52AAF0D781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3BD4216A-EF36-4491-A334-C6600D790522}"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68613" name="Rectangle 2">
            <a:extLst>
              <a:ext uri="{FF2B5EF4-FFF2-40B4-BE49-F238E27FC236}">
                <a16:creationId xmlns:a16="http://schemas.microsoft.com/office/drawing/2014/main" id="{CD16EC75-790B-4A30-B17C-0A045DA99A5D}"/>
              </a:ext>
            </a:extLst>
          </p:cNvPr>
          <p:cNvSpPr>
            <a:spLocks noGrp="1" noRot="1" noChangeAspect="1" noChangeArrowheads="1" noTextEdit="1"/>
          </p:cNvSpPr>
          <p:nvPr>
            <p:ph type="sldImg"/>
          </p:nvPr>
        </p:nvSpPr>
        <p:spPr>
          <a:ln/>
        </p:spPr>
      </p:sp>
      <p:sp>
        <p:nvSpPr>
          <p:cNvPr id="68614" name="Rectangle 3">
            <a:extLst>
              <a:ext uri="{FF2B5EF4-FFF2-40B4-BE49-F238E27FC236}">
                <a16:creationId xmlns:a16="http://schemas.microsoft.com/office/drawing/2014/main" id="{7BBEF800-ABAA-43E6-A1A8-E4DA6B0FBB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a:extLst>
              <a:ext uri="{FF2B5EF4-FFF2-40B4-BE49-F238E27FC236}">
                <a16:creationId xmlns:a16="http://schemas.microsoft.com/office/drawing/2014/main" id="{A61517A8-4622-4DA6-A106-3278E572E78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72C2E06C-1A2D-49B8-8A8F-78735DD1E5C2}"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70659" name="Rectangle 6">
            <a:extLst>
              <a:ext uri="{FF2B5EF4-FFF2-40B4-BE49-F238E27FC236}">
                <a16:creationId xmlns:a16="http://schemas.microsoft.com/office/drawing/2014/main" id="{C8FBCBA5-60CA-4F97-AAA3-D9D88087E19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70660" name="Rectangle 7">
            <a:extLst>
              <a:ext uri="{FF2B5EF4-FFF2-40B4-BE49-F238E27FC236}">
                <a16:creationId xmlns:a16="http://schemas.microsoft.com/office/drawing/2014/main" id="{D4BD6F3D-ECD1-472D-B3E0-F3ABB454B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7EE71D2F-D616-4BB2-BCE1-EF1A0060072B}"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70661" name="Rectangle 2">
            <a:extLst>
              <a:ext uri="{FF2B5EF4-FFF2-40B4-BE49-F238E27FC236}">
                <a16:creationId xmlns:a16="http://schemas.microsoft.com/office/drawing/2014/main" id="{7E7AE5AF-99C0-4325-91AA-8B8778260BFC}"/>
              </a:ext>
            </a:extLst>
          </p:cNvPr>
          <p:cNvSpPr>
            <a:spLocks noGrp="1" noRot="1" noChangeAspect="1" noChangeArrowheads="1" noTextEdit="1"/>
          </p:cNvSpPr>
          <p:nvPr>
            <p:ph type="sldImg"/>
          </p:nvPr>
        </p:nvSpPr>
        <p:spPr>
          <a:ln/>
        </p:spPr>
      </p:sp>
      <p:sp>
        <p:nvSpPr>
          <p:cNvPr id="70662" name="Rectangle 3">
            <a:extLst>
              <a:ext uri="{FF2B5EF4-FFF2-40B4-BE49-F238E27FC236}">
                <a16:creationId xmlns:a16="http://schemas.microsoft.com/office/drawing/2014/main" id="{94437219-C72B-4C9C-AED6-F5A5C4DD93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250,000,000,000 =&gt; 250 billions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a:extLst>
              <a:ext uri="{FF2B5EF4-FFF2-40B4-BE49-F238E27FC236}">
                <a16:creationId xmlns:a16="http://schemas.microsoft.com/office/drawing/2014/main" id="{3582CDD6-4031-4596-A486-736F8A87D68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8D2BFCC4-00EB-440F-AD2F-8ADBEC8D66AF}"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72707" name="Rectangle 6">
            <a:extLst>
              <a:ext uri="{FF2B5EF4-FFF2-40B4-BE49-F238E27FC236}">
                <a16:creationId xmlns:a16="http://schemas.microsoft.com/office/drawing/2014/main" id="{E4CEDA6B-C2DF-4CD7-B063-8D2E15CD2C0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72708" name="Rectangle 7">
            <a:extLst>
              <a:ext uri="{FF2B5EF4-FFF2-40B4-BE49-F238E27FC236}">
                <a16:creationId xmlns:a16="http://schemas.microsoft.com/office/drawing/2014/main" id="{C566F1BF-57A3-469D-9434-A05AAAD744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5C02C035-DDC0-4BEE-ADB2-725C3706CD72}"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72709" name="Rectangle 2">
            <a:extLst>
              <a:ext uri="{FF2B5EF4-FFF2-40B4-BE49-F238E27FC236}">
                <a16:creationId xmlns:a16="http://schemas.microsoft.com/office/drawing/2014/main" id="{3535FDD8-67D7-435E-8D6E-75A40681F01D}"/>
              </a:ext>
            </a:extLst>
          </p:cNvPr>
          <p:cNvSpPr>
            <a:spLocks noGrp="1" noRot="1" noChangeAspect="1" noChangeArrowheads="1" noTextEdit="1"/>
          </p:cNvSpPr>
          <p:nvPr>
            <p:ph type="sldImg"/>
          </p:nvPr>
        </p:nvSpPr>
        <p:spPr>
          <a:ln/>
        </p:spPr>
      </p:sp>
      <p:sp>
        <p:nvSpPr>
          <p:cNvPr id="72710" name="Rectangle 3">
            <a:extLst>
              <a:ext uri="{FF2B5EF4-FFF2-40B4-BE49-F238E27FC236}">
                <a16:creationId xmlns:a16="http://schemas.microsoft.com/office/drawing/2014/main" id="{2A9E3976-63B9-4F69-BE2B-D511ED37CC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DBC93188-D245-4E73-8696-2956A661064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A54A7D39-5C20-4CDD-B00A-9E2AFF6DAB3B}"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7411" name="Rectangle 6">
            <a:extLst>
              <a:ext uri="{FF2B5EF4-FFF2-40B4-BE49-F238E27FC236}">
                <a16:creationId xmlns:a16="http://schemas.microsoft.com/office/drawing/2014/main" id="{B41215DF-A069-4EA5-9BF6-1B1CC28A623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7412" name="Rectangle 7">
            <a:extLst>
              <a:ext uri="{FF2B5EF4-FFF2-40B4-BE49-F238E27FC236}">
                <a16:creationId xmlns:a16="http://schemas.microsoft.com/office/drawing/2014/main" id="{825F1044-4755-42A6-A1D4-F889738E4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FDC07640-E335-4E66-B038-F1D5B3BD7800}" type="slidenum">
              <a:rPr lang="en-US" altLang="en-US" smtClean="0">
                <a:latin typeface="Times New Roman" panose="02020603050405020304" pitchFamily="18" charset="0"/>
              </a:rPr>
              <a:pPr/>
              <a:t>3</a:t>
            </a:fld>
            <a:endParaRPr lang="en-US" altLang="en-US">
              <a:latin typeface="Times New Roman" panose="02020603050405020304" pitchFamily="18" charset="0"/>
            </a:endParaRPr>
          </a:p>
        </p:txBody>
      </p:sp>
      <p:sp>
        <p:nvSpPr>
          <p:cNvPr id="17413" name="Rectangle 2">
            <a:extLst>
              <a:ext uri="{FF2B5EF4-FFF2-40B4-BE49-F238E27FC236}">
                <a16:creationId xmlns:a16="http://schemas.microsoft.com/office/drawing/2014/main" id="{C57B617D-6711-409D-88ED-21BD1336882F}"/>
              </a:ext>
            </a:extLst>
          </p:cNvPr>
          <p:cNvSpPr>
            <a:spLocks noGrp="1" noRot="1" noChangeAspect="1" noChangeArrowheads="1" noTextEdit="1"/>
          </p:cNvSpPr>
          <p:nvPr>
            <p:ph type="sldImg"/>
          </p:nvPr>
        </p:nvSpPr>
        <p:spPr>
          <a:ln/>
        </p:spPr>
      </p:sp>
      <p:sp>
        <p:nvSpPr>
          <p:cNvPr id="17414" name="Rectangle 3">
            <a:extLst>
              <a:ext uri="{FF2B5EF4-FFF2-40B4-BE49-F238E27FC236}">
                <a16:creationId xmlns:a16="http://schemas.microsoft.com/office/drawing/2014/main" id="{AF201FA7-74EA-43E5-9329-F5171638C6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a:extLst>
              <a:ext uri="{FF2B5EF4-FFF2-40B4-BE49-F238E27FC236}">
                <a16:creationId xmlns:a16="http://schemas.microsoft.com/office/drawing/2014/main" id="{5DABDB78-1106-44C3-9CD9-05CB3826F05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9EAFC3E7-2651-465F-91AF-7A0F6DB5C6F2}"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74755" name="Rectangle 6">
            <a:extLst>
              <a:ext uri="{FF2B5EF4-FFF2-40B4-BE49-F238E27FC236}">
                <a16:creationId xmlns:a16="http://schemas.microsoft.com/office/drawing/2014/main" id="{38885EA0-733F-4CC0-A47F-BE6F6A65DCF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74756" name="Rectangle 7">
            <a:extLst>
              <a:ext uri="{FF2B5EF4-FFF2-40B4-BE49-F238E27FC236}">
                <a16:creationId xmlns:a16="http://schemas.microsoft.com/office/drawing/2014/main" id="{1F73F30E-E043-4B31-BE6F-B90AAA95EF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51CE4414-CEF4-4B31-A634-E29DDCB2E75F}"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74757" name="Rectangle 2">
            <a:extLst>
              <a:ext uri="{FF2B5EF4-FFF2-40B4-BE49-F238E27FC236}">
                <a16:creationId xmlns:a16="http://schemas.microsoft.com/office/drawing/2014/main" id="{7C4E0318-5951-4A1B-B09A-5C203AED8BC4}"/>
              </a:ext>
            </a:extLst>
          </p:cNvPr>
          <p:cNvSpPr>
            <a:spLocks noGrp="1" noRot="1" noChangeAspect="1" noChangeArrowheads="1" noTextEdit="1"/>
          </p:cNvSpPr>
          <p:nvPr>
            <p:ph type="sldImg"/>
          </p:nvPr>
        </p:nvSpPr>
        <p:spPr>
          <a:ln/>
        </p:spPr>
      </p:sp>
      <p:sp>
        <p:nvSpPr>
          <p:cNvPr id="74758" name="Rectangle 3">
            <a:extLst>
              <a:ext uri="{FF2B5EF4-FFF2-40B4-BE49-F238E27FC236}">
                <a16:creationId xmlns:a16="http://schemas.microsoft.com/office/drawing/2014/main" id="{AE541E72-A8C9-4356-A509-96CCC1CBB8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b="1"/>
              <a:t>Note</a:t>
            </a:r>
            <a:r>
              <a:rPr lang="en-AU" altLang="en-US"/>
              <a:t>: </a:t>
            </a:r>
            <a:r>
              <a:rPr lang="en-US" altLang="en-US"/>
              <a:t>The diameter of an atom ranges from about 0.1 to 0.5 nanometers.</a:t>
            </a:r>
            <a:endParaRPr lang="en-AU"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a:extLst>
              <a:ext uri="{FF2B5EF4-FFF2-40B4-BE49-F238E27FC236}">
                <a16:creationId xmlns:a16="http://schemas.microsoft.com/office/drawing/2014/main" id="{C359E8C7-1585-424E-8CCE-2A637D14827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5F5E390E-C6B4-475A-AC4E-2E9EB7305953}"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76803" name="Rectangle 6">
            <a:extLst>
              <a:ext uri="{FF2B5EF4-FFF2-40B4-BE49-F238E27FC236}">
                <a16:creationId xmlns:a16="http://schemas.microsoft.com/office/drawing/2014/main" id="{BF41C4DA-FCDA-4752-ADB3-E6F81C357C2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76804" name="Rectangle 7">
            <a:extLst>
              <a:ext uri="{FF2B5EF4-FFF2-40B4-BE49-F238E27FC236}">
                <a16:creationId xmlns:a16="http://schemas.microsoft.com/office/drawing/2014/main" id="{3B2B2032-BE23-4F2A-8A9E-4F327D910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57788D77-938E-483E-B5B6-6ABCBC054E03}"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76805" name="Rectangle 2">
            <a:extLst>
              <a:ext uri="{FF2B5EF4-FFF2-40B4-BE49-F238E27FC236}">
                <a16:creationId xmlns:a16="http://schemas.microsoft.com/office/drawing/2014/main" id="{63B95330-53C3-4777-9D50-3421C038185B}"/>
              </a:ext>
            </a:extLst>
          </p:cNvPr>
          <p:cNvSpPr>
            <a:spLocks noGrp="1" noRot="1" noChangeAspect="1" noChangeArrowheads="1" noTextEdit="1"/>
          </p:cNvSpPr>
          <p:nvPr>
            <p:ph type="sldImg"/>
          </p:nvPr>
        </p:nvSpPr>
        <p:spPr>
          <a:ln/>
        </p:spPr>
      </p:sp>
      <p:sp>
        <p:nvSpPr>
          <p:cNvPr id="76806" name="Rectangle 3">
            <a:extLst>
              <a:ext uri="{FF2B5EF4-FFF2-40B4-BE49-F238E27FC236}">
                <a16:creationId xmlns:a16="http://schemas.microsoft.com/office/drawing/2014/main" id="{5ABA0708-E2AC-4059-9527-97365E7B4E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The discussion of the cost estimation is important here because the cost of the integrated circuits is much of the cost of the PMD. Thus, computer designers must understand the costs of chips to understand the costs of current computer.</a:t>
            </a:r>
          </a:p>
          <a:p>
            <a:endParaRPr lang="en-AU" altLang="en-US"/>
          </a:p>
          <a:p>
            <a:r>
              <a:rPr lang="en-AU" altLang="en-US"/>
              <a:t>Equation (2) or Dies per wafer can be more accurately approximated as:</a:t>
            </a:r>
          </a:p>
          <a:p>
            <a:r>
              <a:rPr lang="en-AU" altLang="en-US"/>
              <a:t>Dies per wafer = [(pi × (Wafer radius)^2.0) /Die_Area ] – [(pi × Wafer_radius) / (2 x Die_area)^0.5 ]</a:t>
            </a:r>
          </a:p>
          <a:p>
            <a:endParaRPr lang="en-AU"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a:extLst>
              <a:ext uri="{FF2B5EF4-FFF2-40B4-BE49-F238E27FC236}">
                <a16:creationId xmlns:a16="http://schemas.microsoft.com/office/drawing/2014/main" id="{2D156D56-0B44-4E60-B934-B3AA028F477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28699451-76B9-4D78-952E-CDC8CBE59DD7}"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78851" name="Rectangle 6">
            <a:extLst>
              <a:ext uri="{FF2B5EF4-FFF2-40B4-BE49-F238E27FC236}">
                <a16:creationId xmlns:a16="http://schemas.microsoft.com/office/drawing/2014/main" id="{956F4B01-FAD7-4EBC-8824-734E509E55A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78852" name="Rectangle 7">
            <a:extLst>
              <a:ext uri="{FF2B5EF4-FFF2-40B4-BE49-F238E27FC236}">
                <a16:creationId xmlns:a16="http://schemas.microsoft.com/office/drawing/2014/main" id="{B9F409BF-2FAE-409E-8F36-D78DEFDB2E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3C8BDA17-5330-4686-B370-0E6CD78FA0F1}"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78853" name="Rectangle 2">
            <a:extLst>
              <a:ext uri="{FF2B5EF4-FFF2-40B4-BE49-F238E27FC236}">
                <a16:creationId xmlns:a16="http://schemas.microsoft.com/office/drawing/2014/main" id="{E23F0929-62A7-436F-B259-DDB35667D384}"/>
              </a:ext>
            </a:extLst>
          </p:cNvPr>
          <p:cNvSpPr>
            <a:spLocks noGrp="1" noRot="1" noChangeAspect="1" noChangeArrowheads="1" noTextEdit="1"/>
          </p:cNvSpPr>
          <p:nvPr>
            <p:ph type="sldImg"/>
          </p:nvPr>
        </p:nvSpPr>
        <p:spPr>
          <a:ln/>
        </p:spPr>
      </p:sp>
      <p:sp>
        <p:nvSpPr>
          <p:cNvPr id="78854" name="Rectangle 3">
            <a:extLst>
              <a:ext uri="{FF2B5EF4-FFF2-40B4-BE49-F238E27FC236}">
                <a16:creationId xmlns:a16="http://schemas.microsoft.com/office/drawing/2014/main" id="{1D8A9529-CE3E-408C-9324-4E5A4146DA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id="{7401886C-7564-41C0-B2A4-873D344BB84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0B7A71EC-3629-41FB-9BE7-1C8DA63F6306}"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80899" name="Rectangle 6">
            <a:extLst>
              <a:ext uri="{FF2B5EF4-FFF2-40B4-BE49-F238E27FC236}">
                <a16:creationId xmlns:a16="http://schemas.microsoft.com/office/drawing/2014/main" id="{B97E0046-3AE8-4936-A82F-732CAADAC26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80900" name="Rectangle 7">
            <a:extLst>
              <a:ext uri="{FF2B5EF4-FFF2-40B4-BE49-F238E27FC236}">
                <a16:creationId xmlns:a16="http://schemas.microsoft.com/office/drawing/2014/main" id="{ACCFD6E9-92D2-4ADF-A870-411B347FFA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B0F0B420-6A6F-462C-95AF-C074008E82B9}"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80901" name="Rectangle 2">
            <a:extLst>
              <a:ext uri="{FF2B5EF4-FFF2-40B4-BE49-F238E27FC236}">
                <a16:creationId xmlns:a16="http://schemas.microsoft.com/office/drawing/2014/main" id="{3827806C-F365-4C2F-80C7-270B9926F084}"/>
              </a:ext>
            </a:extLst>
          </p:cNvPr>
          <p:cNvSpPr>
            <a:spLocks noGrp="1" noRot="1" noChangeAspect="1" noChangeArrowheads="1" noTextEdit="1"/>
          </p:cNvSpPr>
          <p:nvPr>
            <p:ph type="sldImg"/>
          </p:nvPr>
        </p:nvSpPr>
        <p:spPr>
          <a:ln/>
        </p:spPr>
      </p:sp>
      <p:sp>
        <p:nvSpPr>
          <p:cNvPr id="80902" name="Rectangle 3">
            <a:extLst>
              <a:ext uri="{FF2B5EF4-FFF2-40B4-BE49-F238E27FC236}">
                <a16:creationId xmlns:a16="http://schemas.microsoft.com/office/drawing/2014/main" id="{AC578C5E-FD7C-4329-BC93-E438F72430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Times New Roman" pitchFamily="18" charset="0"/>
                <a:ea typeface="+mn-ea"/>
                <a:cs typeface="+mn-cs"/>
              </a:rPr>
              <a:t>Response time Also called execution time</a:t>
            </a:r>
          </a:p>
          <a:p>
            <a:r>
              <a:rPr lang="en-US" sz="1200" kern="1200" dirty="0">
                <a:solidFill>
                  <a:schemeClr val="tx1"/>
                </a:solidFill>
                <a:effectLst/>
                <a:latin typeface="Times New Roman" pitchFamily="18" charset="0"/>
                <a:ea typeface="+mn-ea"/>
                <a:cs typeface="+mn-cs"/>
              </a:rPr>
              <a:t>Throughput Also called bandwidth</a:t>
            </a:r>
          </a:p>
          <a:p>
            <a:r>
              <a:rPr lang="en-US" sz="1200" kern="1200" dirty="0">
                <a:solidFill>
                  <a:schemeClr val="tx1"/>
                </a:solidFill>
                <a:effectLst/>
                <a:latin typeface="Times New Roman" pitchFamily="18" charset="0"/>
                <a:ea typeface="+mn-ea"/>
                <a:cs typeface="+mn-cs"/>
              </a:rPr>
              <a:t>Answer: </a:t>
            </a:r>
          </a:p>
          <a:p>
            <a:r>
              <a:rPr lang="en-US" sz="1200" kern="1200" dirty="0">
                <a:solidFill>
                  <a:schemeClr val="tx1"/>
                </a:solidFill>
                <a:effectLst/>
                <a:latin typeface="Times New Roman" pitchFamily="18" charset="0"/>
                <a:ea typeface="+mn-ea"/>
                <a:cs typeface="+mn-cs"/>
              </a:rPr>
              <a:t>Decreasing response time almost always improves throughput. Hence, in case 1, both response time and throughput are improved. </a:t>
            </a:r>
          </a:p>
          <a:p>
            <a:r>
              <a:rPr lang="en-US" sz="1200" kern="1200" dirty="0">
                <a:solidFill>
                  <a:schemeClr val="tx1"/>
                </a:solidFill>
                <a:effectLst/>
                <a:latin typeface="Times New Roman" pitchFamily="18" charset="0"/>
                <a:ea typeface="+mn-ea"/>
                <a:cs typeface="+mn-cs"/>
              </a:rPr>
              <a:t>In case 2, no one task gets work done faster, so only throughput increases.</a:t>
            </a:r>
          </a:p>
          <a:p>
            <a:endParaRPr lang="en-AU"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a:extLst>
              <a:ext uri="{FF2B5EF4-FFF2-40B4-BE49-F238E27FC236}">
                <a16:creationId xmlns:a16="http://schemas.microsoft.com/office/drawing/2014/main" id="{83192D10-4A6C-4128-A7E2-4E56795D283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59FB39C4-731E-465D-9F25-243914785341}"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82947" name="Rectangle 6">
            <a:extLst>
              <a:ext uri="{FF2B5EF4-FFF2-40B4-BE49-F238E27FC236}">
                <a16:creationId xmlns:a16="http://schemas.microsoft.com/office/drawing/2014/main" id="{B70C23EF-DECE-4982-BB6A-07C82B167A9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82948" name="Rectangle 7">
            <a:extLst>
              <a:ext uri="{FF2B5EF4-FFF2-40B4-BE49-F238E27FC236}">
                <a16:creationId xmlns:a16="http://schemas.microsoft.com/office/drawing/2014/main" id="{6BF6B14E-0EB7-45DD-BCE6-023AF4846C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EA11CF77-4676-411E-AAAD-35E99D20E4B3}"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82949" name="Rectangle 2">
            <a:extLst>
              <a:ext uri="{FF2B5EF4-FFF2-40B4-BE49-F238E27FC236}">
                <a16:creationId xmlns:a16="http://schemas.microsoft.com/office/drawing/2014/main" id="{63C5D343-A6A3-4014-AF7A-00A71E795893}"/>
              </a:ext>
            </a:extLst>
          </p:cNvPr>
          <p:cNvSpPr>
            <a:spLocks noGrp="1" noRot="1" noChangeAspect="1" noChangeArrowheads="1" noTextEdit="1"/>
          </p:cNvSpPr>
          <p:nvPr>
            <p:ph type="sldImg"/>
          </p:nvPr>
        </p:nvSpPr>
        <p:spPr>
          <a:ln/>
        </p:spPr>
      </p:sp>
      <p:sp>
        <p:nvSpPr>
          <p:cNvPr id="82950" name="Rectangle 3">
            <a:extLst>
              <a:ext uri="{FF2B5EF4-FFF2-40B4-BE49-F238E27FC236}">
                <a16:creationId xmlns:a16="http://schemas.microsoft.com/office/drawing/2014/main" id="{65538BF8-347D-41A6-8553-435424FF58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a:extLst>
              <a:ext uri="{FF2B5EF4-FFF2-40B4-BE49-F238E27FC236}">
                <a16:creationId xmlns:a16="http://schemas.microsoft.com/office/drawing/2014/main" id="{0831DF6C-D968-4862-813F-F0167CAA506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F426C198-BF47-42BD-923A-DEBB55B319D4}"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84995" name="Rectangle 6">
            <a:extLst>
              <a:ext uri="{FF2B5EF4-FFF2-40B4-BE49-F238E27FC236}">
                <a16:creationId xmlns:a16="http://schemas.microsoft.com/office/drawing/2014/main" id="{0966C599-9459-4F27-84BD-50AAF92F700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84996" name="Rectangle 7">
            <a:extLst>
              <a:ext uri="{FF2B5EF4-FFF2-40B4-BE49-F238E27FC236}">
                <a16:creationId xmlns:a16="http://schemas.microsoft.com/office/drawing/2014/main" id="{510FB59B-958C-4B57-BA9D-713762047A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F5787581-AEDA-4108-BEE6-5F545FDC80BB}"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84997" name="Rectangle 2">
            <a:extLst>
              <a:ext uri="{FF2B5EF4-FFF2-40B4-BE49-F238E27FC236}">
                <a16:creationId xmlns:a16="http://schemas.microsoft.com/office/drawing/2014/main" id="{BEEBB329-6ABB-47E9-975C-4F1676950FBC}"/>
              </a:ext>
            </a:extLst>
          </p:cNvPr>
          <p:cNvSpPr>
            <a:spLocks noGrp="1" noRot="1" noChangeAspect="1" noChangeArrowheads="1" noTextEdit="1"/>
          </p:cNvSpPr>
          <p:nvPr>
            <p:ph type="sldImg"/>
          </p:nvPr>
        </p:nvSpPr>
        <p:spPr>
          <a:ln/>
        </p:spPr>
      </p:sp>
      <p:sp>
        <p:nvSpPr>
          <p:cNvPr id="84998" name="Rectangle 3">
            <a:extLst>
              <a:ext uri="{FF2B5EF4-FFF2-40B4-BE49-F238E27FC236}">
                <a16:creationId xmlns:a16="http://schemas.microsoft.com/office/drawing/2014/main" id="{CE075B27-E788-4F26-A81F-5927605634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a:extLst>
              <a:ext uri="{FF2B5EF4-FFF2-40B4-BE49-F238E27FC236}">
                <a16:creationId xmlns:a16="http://schemas.microsoft.com/office/drawing/2014/main" id="{50686825-E096-4217-9F56-6D6747BD428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5A8CB465-DC39-4EF4-8505-E7A709E6D691}"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87043" name="Rectangle 6">
            <a:extLst>
              <a:ext uri="{FF2B5EF4-FFF2-40B4-BE49-F238E27FC236}">
                <a16:creationId xmlns:a16="http://schemas.microsoft.com/office/drawing/2014/main" id="{86655E40-C7F8-440C-92DD-B6A365A2E2C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87044" name="Rectangle 7">
            <a:extLst>
              <a:ext uri="{FF2B5EF4-FFF2-40B4-BE49-F238E27FC236}">
                <a16:creationId xmlns:a16="http://schemas.microsoft.com/office/drawing/2014/main" id="{F039E0C1-3C4B-41AA-82D8-CBDA0ABD54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34B0CC77-1647-4BAC-9C15-6F0D7D12CD21}"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87045" name="Rectangle 2">
            <a:extLst>
              <a:ext uri="{FF2B5EF4-FFF2-40B4-BE49-F238E27FC236}">
                <a16:creationId xmlns:a16="http://schemas.microsoft.com/office/drawing/2014/main" id="{80A855EF-0F52-402B-BB3C-A92396F867BA}"/>
              </a:ext>
            </a:extLst>
          </p:cNvPr>
          <p:cNvSpPr>
            <a:spLocks noGrp="1" noRot="1" noChangeAspect="1" noChangeArrowheads="1" noTextEdit="1"/>
          </p:cNvSpPr>
          <p:nvPr>
            <p:ph type="sldImg"/>
          </p:nvPr>
        </p:nvSpPr>
        <p:spPr>
          <a:ln/>
        </p:spPr>
      </p:sp>
      <p:sp>
        <p:nvSpPr>
          <p:cNvPr id="87046" name="Rectangle 3">
            <a:extLst>
              <a:ext uri="{FF2B5EF4-FFF2-40B4-BE49-F238E27FC236}">
                <a16:creationId xmlns:a16="http://schemas.microsoft.com/office/drawing/2014/main" id="{507DD07E-F397-471C-88B0-B13C382B3B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DEC946D6-7261-40D2-B3ED-A0795E287D47}"/>
              </a:ext>
            </a:extLst>
          </p:cNvPr>
          <p:cNvSpPr>
            <a:spLocks noGrp="1" noRot="1" noChangeAspect="1" noChangeArrowheads="1" noTextEdit="1"/>
          </p:cNvSpPr>
          <p:nvPr>
            <p:ph type="sldImg"/>
          </p:nvPr>
        </p:nvSpPr>
        <p:spPr>
          <a:ln/>
        </p:spPr>
      </p:sp>
      <p:sp>
        <p:nvSpPr>
          <p:cNvPr id="89091" name="Notes Placeholder 2">
            <a:extLst>
              <a:ext uri="{FF2B5EF4-FFF2-40B4-BE49-F238E27FC236}">
                <a16:creationId xmlns:a16="http://schemas.microsoft.com/office/drawing/2014/main" id="{3A5DE0D2-7F3B-4C40-933F-C5064D786E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9092" name="Date Placeholder 4">
            <a:extLst>
              <a:ext uri="{FF2B5EF4-FFF2-40B4-BE49-F238E27FC236}">
                <a16:creationId xmlns:a16="http://schemas.microsoft.com/office/drawing/2014/main" id="{D5F1C0A9-D5C3-46E5-BC9D-DA5A57C276B9}"/>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40061837-080C-4D4B-9E26-0735392F2D92}"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89093" name="Footer Placeholder 5">
            <a:extLst>
              <a:ext uri="{FF2B5EF4-FFF2-40B4-BE49-F238E27FC236}">
                <a16:creationId xmlns:a16="http://schemas.microsoft.com/office/drawing/2014/main" id="{2435DC84-0723-4B8B-9968-9F3117015D3C}"/>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89094" name="Slide Number Placeholder 6">
            <a:extLst>
              <a:ext uri="{FF2B5EF4-FFF2-40B4-BE49-F238E27FC236}">
                <a16:creationId xmlns:a16="http://schemas.microsoft.com/office/drawing/2014/main" id="{B6743D8B-BA82-4930-A848-5F5F2AE087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533965B9-38EE-4CF1-9CBB-284ACB9AD77F}"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a:extLst>
              <a:ext uri="{FF2B5EF4-FFF2-40B4-BE49-F238E27FC236}">
                <a16:creationId xmlns:a16="http://schemas.microsoft.com/office/drawing/2014/main" id="{25749DB4-CFF6-4A79-8688-8951467BBF1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2485D403-2F7F-4228-983D-8E189E31FD3A}"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91139" name="Rectangle 6">
            <a:extLst>
              <a:ext uri="{FF2B5EF4-FFF2-40B4-BE49-F238E27FC236}">
                <a16:creationId xmlns:a16="http://schemas.microsoft.com/office/drawing/2014/main" id="{1D83210F-1FCE-4E3A-9BF9-61908FE036A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91140" name="Rectangle 7">
            <a:extLst>
              <a:ext uri="{FF2B5EF4-FFF2-40B4-BE49-F238E27FC236}">
                <a16:creationId xmlns:a16="http://schemas.microsoft.com/office/drawing/2014/main" id="{60566AC3-4C64-41CA-9719-6B9E726DFD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DCDCA949-83C4-4BBF-9DD4-7FA7CFEB208C}"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91141" name="Rectangle 2">
            <a:extLst>
              <a:ext uri="{FF2B5EF4-FFF2-40B4-BE49-F238E27FC236}">
                <a16:creationId xmlns:a16="http://schemas.microsoft.com/office/drawing/2014/main" id="{6D95AFF0-D5AF-4DB6-AA5A-397B449DF65F}"/>
              </a:ext>
            </a:extLst>
          </p:cNvPr>
          <p:cNvSpPr>
            <a:spLocks noGrp="1" noRot="1" noChangeAspect="1" noChangeArrowheads="1" noTextEdit="1"/>
          </p:cNvSpPr>
          <p:nvPr>
            <p:ph type="sldImg"/>
          </p:nvPr>
        </p:nvSpPr>
        <p:spPr>
          <a:ln/>
        </p:spPr>
      </p:sp>
      <p:sp>
        <p:nvSpPr>
          <p:cNvPr id="91142" name="Rectangle 3">
            <a:extLst>
              <a:ext uri="{FF2B5EF4-FFF2-40B4-BE49-F238E27FC236}">
                <a16:creationId xmlns:a16="http://schemas.microsoft.com/office/drawing/2014/main" id="{DB0C203B-5408-480F-8B99-77E3B674B7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a:extLst>
              <a:ext uri="{FF2B5EF4-FFF2-40B4-BE49-F238E27FC236}">
                <a16:creationId xmlns:a16="http://schemas.microsoft.com/office/drawing/2014/main" id="{17356078-2680-4A93-9FFF-C5161406E19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DB06FEF9-DBC5-450D-9223-D72282F9CB55}"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93187" name="Rectangle 6">
            <a:extLst>
              <a:ext uri="{FF2B5EF4-FFF2-40B4-BE49-F238E27FC236}">
                <a16:creationId xmlns:a16="http://schemas.microsoft.com/office/drawing/2014/main" id="{5CA2F1C4-E560-40E3-BFC9-2F5F00E9F14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93188" name="Rectangle 7">
            <a:extLst>
              <a:ext uri="{FF2B5EF4-FFF2-40B4-BE49-F238E27FC236}">
                <a16:creationId xmlns:a16="http://schemas.microsoft.com/office/drawing/2014/main" id="{14FB68A6-42AA-4E0E-9A39-CB66B5103D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856D781B-76E5-499C-9281-D784EFB2EAD2}"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93189" name="Rectangle 2">
            <a:extLst>
              <a:ext uri="{FF2B5EF4-FFF2-40B4-BE49-F238E27FC236}">
                <a16:creationId xmlns:a16="http://schemas.microsoft.com/office/drawing/2014/main" id="{539B1A05-032E-4208-BFB4-377D51FE46D7}"/>
              </a:ext>
            </a:extLst>
          </p:cNvPr>
          <p:cNvSpPr>
            <a:spLocks noGrp="1" noRot="1" noChangeAspect="1" noChangeArrowheads="1" noTextEdit="1"/>
          </p:cNvSpPr>
          <p:nvPr>
            <p:ph type="sldImg"/>
          </p:nvPr>
        </p:nvSpPr>
        <p:spPr>
          <a:ln/>
        </p:spPr>
      </p:sp>
      <p:sp>
        <p:nvSpPr>
          <p:cNvPr id="93190" name="Rectangle 3">
            <a:extLst>
              <a:ext uri="{FF2B5EF4-FFF2-40B4-BE49-F238E27FC236}">
                <a16:creationId xmlns:a16="http://schemas.microsoft.com/office/drawing/2014/main" id="{CD8323E7-9B33-47F7-9E9E-4DC32A37B3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C9EEB8A3-AB12-42BA-86A1-275087C5DC2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59D1EDB7-2878-455D-99DE-42FF9722F9C7}"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9459" name="Rectangle 6">
            <a:extLst>
              <a:ext uri="{FF2B5EF4-FFF2-40B4-BE49-F238E27FC236}">
                <a16:creationId xmlns:a16="http://schemas.microsoft.com/office/drawing/2014/main" id="{A765A8B9-645D-4674-8320-E5E54AAC652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9460" name="Rectangle 7">
            <a:extLst>
              <a:ext uri="{FF2B5EF4-FFF2-40B4-BE49-F238E27FC236}">
                <a16:creationId xmlns:a16="http://schemas.microsoft.com/office/drawing/2014/main" id="{E4005517-D788-4F8A-8952-147383F95A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818EBF65-C913-4165-B1FF-B5A7C055AEBA}"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9461" name="Rectangle 2">
            <a:extLst>
              <a:ext uri="{FF2B5EF4-FFF2-40B4-BE49-F238E27FC236}">
                <a16:creationId xmlns:a16="http://schemas.microsoft.com/office/drawing/2014/main" id="{EAE6575E-9ADC-4E5D-8493-7E87204053E3}"/>
              </a:ext>
            </a:extLst>
          </p:cNvPr>
          <p:cNvSpPr>
            <a:spLocks noGrp="1" noRot="1" noChangeAspect="1" noChangeArrowheads="1" noTextEdit="1"/>
          </p:cNvSpPr>
          <p:nvPr>
            <p:ph type="sldImg"/>
          </p:nvPr>
        </p:nvSpPr>
        <p:spPr>
          <a:ln/>
        </p:spPr>
      </p:sp>
      <p:sp>
        <p:nvSpPr>
          <p:cNvPr id="19462" name="Rectangle 3">
            <a:extLst>
              <a:ext uri="{FF2B5EF4-FFF2-40B4-BE49-F238E27FC236}">
                <a16:creationId xmlns:a16="http://schemas.microsoft.com/office/drawing/2014/main" id="{1898101F-D17E-4ACE-8FF3-5E68E4776B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a:extLst>
              <a:ext uri="{FF2B5EF4-FFF2-40B4-BE49-F238E27FC236}">
                <a16:creationId xmlns:a16="http://schemas.microsoft.com/office/drawing/2014/main" id="{9D239794-6485-4FAA-947C-40B5DAA72E2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8865A0E9-29B6-4E90-BD2E-AC6B19D09300}"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95235" name="Rectangle 6">
            <a:extLst>
              <a:ext uri="{FF2B5EF4-FFF2-40B4-BE49-F238E27FC236}">
                <a16:creationId xmlns:a16="http://schemas.microsoft.com/office/drawing/2014/main" id="{B28DB2D6-B95C-4C3E-8B59-194B5B900C9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95236" name="Rectangle 7">
            <a:extLst>
              <a:ext uri="{FF2B5EF4-FFF2-40B4-BE49-F238E27FC236}">
                <a16:creationId xmlns:a16="http://schemas.microsoft.com/office/drawing/2014/main" id="{89CEE92F-17A4-456C-870A-7E45965C6D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3B9C3938-E4D5-41CC-AE85-3D0122054F75}"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95237" name="Rectangle 2">
            <a:extLst>
              <a:ext uri="{FF2B5EF4-FFF2-40B4-BE49-F238E27FC236}">
                <a16:creationId xmlns:a16="http://schemas.microsoft.com/office/drawing/2014/main" id="{96D36FCA-D83D-482A-B3B0-7AF5F64EE25B}"/>
              </a:ext>
            </a:extLst>
          </p:cNvPr>
          <p:cNvSpPr>
            <a:spLocks noGrp="1" noRot="1" noChangeAspect="1" noChangeArrowheads="1" noTextEdit="1"/>
          </p:cNvSpPr>
          <p:nvPr>
            <p:ph type="sldImg"/>
          </p:nvPr>
        </p:nvSpPr>
        <p:spPr>
          <a:ln/>
        </p:spPr>
      </p:sp>
      <p:sp>
        <p:nvSpPr>
          <p:cNvPr id="95238" name="Rectangle 3">
            <a:extLst>
              <a:ext uri="{FF2B5EF4-FFF2-40B4-BE49-F238E27FC236}">
                <a16:creationId xmlns:a16="http://schemas.microsoft.com/office/drawing/2014/main" id="{065036B3-CC22-4D9F-B6F8-AAB44AEC41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a:extLst>
              <a:ext uri="{FF2B5EF4-FFF2-40B4-BE49-F238E27FC236}">
                <a16:creationId xmlns:a16="http://schemas.microsoft.com/office/drawing/2014/main" id="{0E243280-4D78-495B-9DE9-5D7EDA501DB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8F462EAC-F44C-47AC-9B00-D8A36D3C80C4}"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97283" name="Rectangle 6">
            <a:extLst>
              <a:ext uri="{FF2B5EF4-FFF2-40B4-BE49-F238E27FC236}">
                <a16:creationId xmlns:a16="http://schemas.microsoft.com/office/drawing/2014/main" id="{7949BA0A-A611-4A5C-850E-09992C48E09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97284" name="Rectangle 7">
            <a:extLst>
              <a:ext uri="{FF2B5EF4-FFF2-40B4-BE49-F238E27FC236}">
                <a16:creationId xmlns:a16="http://schemas.microsoft.com/office/drawing/2014/main" id="{6CA7F0DA-DE6D-4988-8035-FC608C86BC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AE151382-5034-4851-807F-3FA381DED16F}"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97285" name="Rectangle 2">
            <a:extLst>
              <a:ext uri="{FF2B5EF4-FFF2-40B4-BE49-F238E27FC236}">
                <a16:creationId xmlns:a16="http://schemas.microsoft.com/office/drawing/2014/main" id="{CB25D15E-1CC1-4C7D-A799-5B47372CA131}"/>
              </a:ext>
            </a:extLst>
          </p:cNvPr>
          <p:cNvSpPr>
            <a:spLocks noGrp="1" noRot="1" noChangeAspect="1" noChangeArrowheads="1" noTextEdit="1"/>
          </p:cNvSpPr>
          <p:nvPr>
            <p:ph type="sldImg"/>
          </p:nvPr>
        </p:nvSpPr>
        <p:spPr>
          <a:ln/>
        </p:spPr>
      </p:sp>
      <p:sp>
        <p:nvSpPr>
          <p:cNvPr id="97286" name="Rectangle 3">
            <a:extLst>
              <a:ext uri="{FF2B5EF4-FFF2-40B4-BE49-F238E27FC236}">
                <a16:creationId xmlns:a16="http://schemas.microsoft.com/office/drawing/2014/main" id="{B84417CE-76FA-49E2-9E7A-5C31B89DAF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a:extLst>
              <a:ext uri="{FF2B5EF4-FFF2-40B4-BE49-F238E27FC236}">
                <a16:creationId xmlns:a16="http://schemas.microsoft.com/office/drawing/2014/main" id="{5409FC1E-C058-4AC3-BF7B-250480CE4FF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E644D4C5-97DE-4DE6-AA03-8610138DFA29}"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99331" name="Rectangle 6">
            <a:extLst>
              <a:ext uri="{FF2B5EF4-FFF2-40B4-BE49-F238E27FC236}">
                <a16:creationId xmlns:a16="http://schemas.microsoft.com/office/drawing/2014/main" id="{6C16BF3D-C4E7-4203-B4F4-6165E588135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99332" name="Rectangle 7">
            <a:extLst>
              <a:ext uri="{FF2B5EF4-FFF2-40B4-BE49-F238E27FC236}">
                <a16:creationId xmlns:a16="http://schemas.microsoft.com/office/drawing/2014/main" id="{C86CD352-F494-49C1-A3E8-EE3E2E4CA4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365B52EB-733C-42CF-B424-F2784E777A09}"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99333" name="Rectangle 2">
            <a:extLst>
              <a:ext uri="{FF2B5EF4-FFF2-40B4-BE49-F238E27FC236}">
                <a16:creationId xmlns:a16="http://schemas.microsoft.com/office/drawing/2014/main" id="{801C48B5-9E92-40FD-A7C3-EFEFCA3FF157}"/>
              </a:ext>
            </a:extLst>
          </p:cNvPr>
          <p:cNvSpPr>
            <a:spLocks noGrp="1" noRot="1" noChangeAspect="1" noChangeArrowheads="1" noTextEdit="1"/>
          </p:cNvSpPr>
          <p:nvPr>
            <p:ph type="sldImg"/>
          </p:nvPr>
        </p:nvSpPr>
        <p:spPr>
          <a:ln/>
        </p:spPr>
      </p:sp>
      <p:sp>
        <p:nvSpPr>
          <p:cNvPr id="99334" name="Rectangle 3">
            <a:extLst>
              <a:ext uri="{FF2B5EF4-FFF2-40B4-BE49-F238E27FC236}">
                <a16:creationId xmlns:a16="http://schemas.microsoft.com/office/drawing/2014/main" id="{C6B59AA9-6435-4C2B-AE6A-47CB930798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a:extLst>
              <a:ext uri="{FF2B5EF4-FFF2-40B4-BE49-F238E27FC236}">
                <a16:creationId xmlns:a16="http://schemas.microsoft.com/office/drawing/2014/main" id="{D9EF3366-0447-4867-A097-D400F26A75A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EFB52F75-7105-49D8-9900-BDC1AEACDF0F}"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01379" name="Rectangle 6">
            <a:extLst>
              <a:ext uri="{FF2B5EF4-FFF2-40B4-BE49-F238E27FC236}">
                <a16:creationId xmlns:a16="http://schemas.microsoft.com/office/drawing/2014/main" id="{B201213D-850A-428D-B733-CB1CC251E80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01380" name="Rectangle 7">
            <a:extLst>
              <a:ext uri="{FF2B5EF4-FFF2-40B4-BE49-F238E27FC236}">
                <a16:creationId xmlns:a16="http://schemas.microsoft.com/office/drawing/2014/main" id="{5309BCFA-ED41-4C2A-8552-251B6111F8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667F8E2F-0D0B-40A0-8F1A-8281EAAEC4C5}"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101381" name="Rectangle 2">
            <a:extLst>
              <a:ext uri="{FF2B5EF4-FFF2-40B4-BE49-F238E27FC236}">
                <a16:creationId xmlns:a16="http://schemas.microsoft.com/office/drawing/2014/main" id="{F73C2624-5E76-40B5-8B9A-BF7BF81C67AA}"/>
              </a:ext>
            </a:extLst>
          </p:cNvPr>
          <p:cNvSpPr>
            <a:spLocks noGrp="1" noRot="1" noChangeAspect="1" noChangeArrowheads="1" noTextEdit="1"/>
          </p:cNvSpPr>
          <p:nvPr>
            <p:ph type="sldImg"/>
          </p:nvPr>
        </p:nvSpPr>
        <p:spPr>
          <a:ln/>
        </p:spPr>
      </p:sp>
      <p:sp>
        <p:nvSpPr>
          <p:cNvPr id="101382" name="Rectangle 3">
            <a:extLst>
              <a:ext uri="{FF2B5EF4-FFF2-40B4-BE49-F238E27FC236}">
                <a16:creationId xmlns:a16="http://schemas.microsoft.com/office/drawing/2014/main" id="{7911CF04-BE31-4121-9B23-D14AF6F153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a:extLst>
              <a:ext uri="{FF2B5EF4-FFF2-40B4-BE49-F238E27FC236}">
                <a16:creationId xmlns:a16="http://schemas.microsoft.com/office/drawing/2014/main" id="{D8EBF4B2-836B-4E07-8EA7-CE16D322D9A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A5072DF3-40E1-4740-9B0F-98B77273A748}"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03427" name="Rectangle 6">
            <a:extLst>
              <a:ext uri="{FF2B5EF4-FFF2-40B4-BE49-F238E27FC236}">
                <a16:creationId xmlns:a16="http://schemas.microsoft.com/office/drawing/2014/main" id="{EBFAFF4B-417C-4393-89BE-A17E77449E1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03428" name="Rectangle 7">
            <a:extLst>
              <a:ext uri="{FF2B5EF4-FFF2-40B4-BE49-F238E27FC236}">
                <a16:creationId xmlns:a16="http://schemas.microsoft.com/office/drawing/2014/main" id="{BFC4DE94-3721-425E-AD6A-F218FF4C9D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5D3F2726-719A-4571-928E-C7903945F040}"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103429" name="Rectangle 2">
            <a:extLst>
              <a:ext uri="{FF2B5EF4-FFF2-40B4-BE49-F238E27FC236}">
                <a16:creationId xmlns:a16="http://schemas.microsoft.com/office/drawing/2014/main" id="{1D3DA1DC-DA31-4CEA-BA16-8D695E8B2EDF}"/>
              </a:ext>
            </a:extLst>
          </p:cNvPr>
          <p:cNvSpPr>
            <a:spLocks noGrp="1" noRot="1" noChangeAspect="1" noChangeArrowheads="1" noTextEdit="1"/>
          </p:cNvSpPr>
          <p:nvPr>
            <p:ph type="sldImg"/>
          </p:nvPr>
        </p:nvSpPr>
        <p:spPr>
          <a:ln/>
        </p:spPr>
      </p:sp>
      <p:sp>
        <p:nvSpPr>
          <p:cNvPr id="103430" name="Rectangle 3">
            <a:extLst>
              <a:ext uri="{FF2B5EF4-FFF2-40B4-BE49-F238E27FC236}">
                <a16:creationId xmlns:a16="http://schemas.microsoft.com/office/drawing/2014/main" id="{2520080C-8E67-421B-9C66-726DCDC32B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CPU Time = [(Dynamic) Code-Size] x [CPI] x [Cycle-Time]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a:extLst>
              <a:ext uri="{FF2B5EF4-FFF2-40B4-BE49-F238E27FC236}">
                <a16:creationId xmlns:a16="http://schemas.microsoft.com/office/drawing/2014/main" id="{9C154A32-0BF1-4B32-93C9-F4ED952551F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F19872BF-CB7F-481C-B30C-6A5F91BE6B2F}"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05475" name="Rectangle 6">
            <a:extLst>
              <a:ext uri="{FF2B5EF4-FFF2-40B4-BE49-F238E27FC236}">
                <a16:creationId xmlns:a16="http://schemas.microsoft.com/office/drawing/2014/main" id="{CE5FBBE2-F5AE-4CB6-AC6C-DC4FCF4ED6C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05476" name="Rectangle 7">
            <a:extLst>
              <a:ext uri="{FF2B5EF4-FFF2-40B4-BE49-F238E27FC236}">
                <a16:creationId xmlns:a16="http://schemas.microsoft.com/office/drawing/2014/main" id="{7EEF453E-51E3-4570-997E-245BA3EB63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D1D9FE36-AA9A-446E-B97E-CC8A63C9AABB}" type="slidenum">
              <a:rPr lang="en-US" altLang="en-US" smtClean="0">
                <a:latin typeface="Times New Roman" panose="02020603050405020304" pitchFamily="18" charset="0"/>
              </a:rPr>
              <a:pPr/>
              <a:t>45</a:t>
            </a:fld>
            <a:endParaRPr lang="en-US" altLang="en-US">
              <a:latin typeface="Times New Roman" panose="02020603050405020304" pitchFamily="18" charset="0"/>
            </a:endParaRPr>
          </a:p>
        </p:txBody>
      </p:sp>
      <p:sp>
        <p:nvSpPr>
          <p:cNvPr id="105477" name="Rectangle 2">
            <a:extLst>
              <a:ext uri="{FF2B5EF4-FFF2-40B4-BE49-F238E27FC236}">
                <a16:creationId xmlns:a16="http://schemas.microsoft.com/office/drawing/2014/main" id="{B73D22C8-2E46-4272-AAB0-EC2C47D1101C}"/>
              </a:ext>
            </a:extLst>
          </p:cNvPr>
          <p:cNvSpPr>
            <a:spLocks noGrp="1" noRot="1" noChangeAspect="1" noChangeArrowheads="1" noTextEdit="1"/>
          </p:cNvSpPr>
          <p:nvPr>
            <p:ph type="sldImg"/>
          </p:nvPr>
        </p:nvSpPr>
        <p:spPr>
          <a:ln/>
        </p:spPr>
      </p:sp>
      <p:sp>
        <p:nvSpPr>
          <p:cNvPr id="105478" name="Rectangle 3">
            <a:extLst>
              <a:ext uri="{FF2B5EF4-FFF2-40B4-BE49-F238E27FC236}">
                <a16:creationId xmlns:a16="http://schemas.microsoft.com/office/drawing/2014/main" id="{1A85F976-2E32-4E90-ABC2-EBF70A0B63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103 Watts power is the limit for transistors. If we go up, we basically burn all the transistors.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can use additional coolers to lower the temperature of transistors, but it consumes so much power. </a:t>
            </a:r>
            <a:r>
              <a:rPr lang="en-US" sz="1200" kern="1200" dirty="0" err="1">
                <a:solidFill>
                  <a:schemeClr val="tx1"/>
                </a:solidFill>
                <a:effectLst/>
                <a:latin typeface="Times New Roman" pitchFamily="18" charset="0"/>
                <a:ea typeface="+mn-ea"/>
                <a:cs typeface="+mn-cs"/>
              </a:rPr>
              <a:t>PostPc</a:t>
            </a:r>
            <a:r>
              <a:rPr lang="en-US" sz="1200" kern="1200" dirty="0">
                <a:solidFill>
                  <a:schemeClr val="tx1"/>
                </a:solidFill>
                <a:effectLst/>
                <a:latin typeface="Times New Roman" pitchFamily="18" charset="0"/>
                <a:ea typeface="+mn-ea"/>
                <a:cs typeface="+mn-cs"/>
              </a:rPr>
              <a:t> era devices are dependable to the battery. Also, it is expensive.</a:t>
            </a:r>
          </a:p>
          <a:p>
            <a:endParaRPr lang="en-AU"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a:extLst>
              <a:ext uri="{FF2B5EF4-FFF2-40B4-BE49-F238E27FC236}">
                <a16:creationId xmlns:a16="http://schemas.microsoft.com/office/drawing/2014/main" id="{02EDA656-6C24-41BE-B38A-914A9F91798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4E45C525-E442-43CE-941D-61E0AB892EE1}"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07523" name="Rectangle 6">
            <a:extLst>
              <a:ext uri="{FF2B5EF4-FFF2-40B4-BE49-F238E27FC236}">
                <a16:creationId xmlns:a16="http://schemas.microsoft.com/office/drawing/2014/main" id="{2664C24E-B9F8-4C56-AE7A-7ACF344A5A6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07524" name="Rectangle 7">
            <a:extLst>
              <a:ext uri="{FF2B5EF4-FFF2-40B4-BE49-F238E27FC236}">
                <a16:creationId xmlns:a16="http://schemas.microsoft.com/office/drawing/2014/main" id="{8CA9A8C7-3175-40DB-BF7D-2DCD1B96AB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6E53D91E-5F40-4730-88FF-B3C957C443C7}"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107525" name="Rectangle 2">
            <a:extLst>
              <a:ext uri="{FF2B5EF4-FFF2-40B4-BE49-F238E27FC236}">
                <a16:creationId xmlns:a16="http://schemas.microsoft.com/office/drawing/2014/main" id="{A90F89EC-2500-42AB-8ECE-F4603D97D05A}"/>
              </a:ext>
            </a:extLst>
          </p:cNvPr>
          <p:cNvSpPr>
            <a:spLocks noGrp="1" noRot="1" noChangeAspect="1" noChangeArrowheads="1" noTextEdit="1"/>
          </p:cNvSpPr>
          <p:nvPr>
            <p:ph type="sldImg"/>
          </p:nvPr>
        </p:nvSpPr>
        <p:spPr>
          <a:ln/>
        </p:spPr>
      </p:sp>
      <p:sp>
        <p:nvSpPr>
          <p:cNvPr id="107526" name="Rectangle 3">
            <a:extLst>
              <a:ext uri="{FF2B5EF4-FFF2-40B4-BE49-F238E27FC236}">
                <a16:creationId xmlns:a16="http://schemas.microsoft.com/office/drawing/2014/main" id="{609DB355-13B6-4772-A46E-4F7D0D1700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a:extLst>
              <a:ext uri="{FF2B5EF4-FFF2-40B4-BE49-F238E27FC236}">
                <a16:creationId xmlns:a16="http://schemas.microsoft.com/office/drawing/2014/main" id="{18008193-FD7A-4CD5-BD9D-0B51012ED25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119B83A5-8566-466D-B9BF-EAB3BEF53A0A}"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09571" name="Rectangle 6">
            <a:extLst>
              <a:ext uri="{FF2B5EF4-FFF2-40B4-BE49-F238E27FC236}">
                <a16:creationId xmlns:a16="http://schemas.microsoft.com/office/drawing/2014/main" id="{27FA2A54-3AF6-4854-AC13-4033092A7BF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09572" name="Rectangle 7">
            <a:extLst>
              <a:ext uri="{FF2B5EF4-FFF2-40B4-BE49-F238E27FC236}">
                <a16:creationId xmlns:a16="http://schemas.microsoft.com/office/drawing/2014/main" id="{68852D4F-1E26-4562-ACF7-B440477149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6980D187-4491-4270-80B9-24D21B237145}"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109573" name="Rectangle 2">
            <a:extLst>
              <a:ext uri="{FF2B5EF4-FFF2-40B4-BE49-F238E27FC236}">
                <a16:creationId xmlns:a16="http://schemas.microsoft.com/office/drawing/2014/main" id="{6C9B6444-932A-48F4-9038-C1F6848C108B}"/>
              </a:ext>
            </a:extLst>
          </p:cNvPr>
          <p:cNvSpPr>
            <a:spLocks noGrp="1" noRot="1" noChangeAspect="1" noChangeArrowheads="1" noTextEdit="1"/>
          </p:cNvSpPr>
          <p:nvPr>
            <p:ph type="sldImg"/>
          </p:nvPr>
        </p:nvSpPr>
        <p:spPr>
          <a:ln/>
        </p:spPr>
      </p:sp>
      <p:sp>
        <p:nvSpPr>
          <p:cNvPr id="109574" name="Rectangle 3">
            <a:extLst>
              <a:ext uri="{FF2B5EF4-FFF2-40B4-BE49-F238E27FC236}">
                <a16:creationId xmlns:a16="http://schemas.microsoft.com/office/drawing/2014/main" id="{B5FD24CC-0E37-49B3-A0CA-AF67516143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57B458A0-205F-4647-84FE-50932E829BDB}"/>
              </a:ext>
            </a:extLst>
          </p:cNvPr>
          <p:cNvSpPr>
            <a:spLocks noGrp="1" noRot="1" noChangeAspect="1" noChangeArrowheads="1" noTextEdit="1"/>
          </p:cNvSpPr>
          <p:nvPr>
            <p:ph type="sldImg"/>
          </p:nvPr>
        </p:nvSpPr>
        <p:spPr>
          <a:ln/>
        </p:spPr>
      </p:sp>
      <p:sp>
        <p:nvSpPr>
          <p:cNvPr id="111619" name="Notes Placeholder 2">
            <a:extLst>
              <a:ext uri="{FF2B5EF4-FFF2-40B4-BE49-F238E27FC236}">
                <a16:creationId xmlns:a16="http://schemas.microsoft.com/office/drawing/2014/main" id="{CCA99729-87F4-484F-9E9E-B75031FE3D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Opening a new era. People need to start coding multithreaded codes to improve their software performance.</a:t>
            </a:r>
          </a:p>
          <a:p>
            <a:endParaRPr lang="en-US" altLang="en-US" dirty="0"/>
          </a:p>
        </p:txBody>
      </p:sp>
      <p:sp>
        <p:nvSpPr>
          <p:cNvPr id="111620" name="Date Placeholder 4">
            <a:extLst>
              <a:ext uri="{FF2B5EF4-FFF2-40B4-BE49-F238E27FC236}">
                <a16:creationId xmlns:a16="http://schemas.microsoft.com/office/drawing/2014/main" id="{2D8B692B-10A2-4CE2-BA23-CBCEE18DACE0}"/>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79021E1F-64FB-4A7D-B56C-13A01D9493CF}"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11621" name="Footer Placeholder 5">
            <a:extLst>
              <a:ext uri="{FF2B5EF4-FFF2-40B4-BE49-F238E27FC236}">
                <a16:creationId xmlns:a16="http://schemas.microsoft.com/office/drawing/2014/main" id="{2B1AC85F-25EF-4C8F-9772-0FD82801D968}"/>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11622" name="Slide Number Placeholder 6">
            <a:extLst>
              <a:ext uri="{FF2B5EF4-FFF2-40B4-BE49-F238E27FC236}">
                <a16:creationId xmlns:a16="http://schemas.microsoft.com/office/drawing/2014/main" id="{FD1E222C-FCF7-4A79-9F76-E5C038569A8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30717726-253E-4846-9C5A-815744022CE9}" type="slidenum">
              <a:rPr lang="en-US" altLang="en-US" smtClean="0">
                <a:latin typeface="Times New Roman" panose="02020603050405020304" pitchFamily="18" charset="0"/>
              </a:rPr>
              <a:pPr/>
              <a:t>48</a:t>
            </a:fld>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92970DE9-2E46-4A24-8AF6-80E6B48CAC33}"/>
              </a:ext>
            </a:extLst>
          </p:cNvPr>
          <p:cNvSpPr>
            <a:spLocks noGrp="1" noRot="1" noChangeAspect="1" noChangeArrowheads="1" noTextEdit="1"/>
          </p:cNvSpPr>
          <p:nvPr>
            <p:ph type="sldImg"/>
          </p:nvPr>
        </p:nvSpPr>
        <p:spPr>
          <a:ln/>
        </p:spPr>
      </p:sp>
      <p:sp>
        <p:nvSpPr>
          <p:cNvPr id="113667" name="Notes Placeholder 2">
            <a:extLst>
              <a:ext uri="{FF2B5EF4-FFF2-40B4-BE49-F238E27FC236}">
                <a16:creationId xmlns:a16="http://schemas.microsoft.com/office/drawing/2014/main" id="{BC8EAC8C-72BE-43FC-B5A5-9E3C4792B1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Ref: </a:t>
            </a:r>
            <a:r>
              <a:rPr lang="en-US" altLang="en-US" u="sng">
                <a:hlinkClick r:id="rId3"/>
              </a:rPr>
              <a:t>http://www.cs.berkeley.edu/~pattrsn/Arch/prototypes2.html</a:t>
            </a:r>
            <a:r>
              <a:rPr lang="en-US" altLang="en-US" u="sng"/>
              <a:t>,</a:t>
            </a:r>
          </a:p>
          <a:p>
            <a:r>
              <a:rPr lang="en-US" altLang="en-US" u="sng">
                <a:hlinkClick r:id="rId4"/>
              </a:rPr>
              <a:t>http://www.cs.berkeley.edu/~pattrsn/Arch/RISC1.jpg</a:t>
            </a:r>
            <a:endParaRPr lang="en-US" altLang="en-US"/>
          </a:p>
          <a:p>
            <a:endParaRPr lang="en-US" altLang="en-US"/>
          </a:p>
        </p:txBody>
      </p:sp>
      <p:sp>
        <p:nvSpPr>
          <p:cNvPr id="113668" name="Date Placeholder 4">
            <a:extLst>
              <a:ext uri="{FF2B5EF4-FFF2-40B4-BE49-F238E27FC236}">
                <a16:creationId xmlns:a16="http://schemas.microsoft.com/office/drawing/2014/main" id="{F0D64091-98A9-4415-9C0C-E9793FCF6B56}"/>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fld id="{707930C4-9D3F-4822-8DB1-B71D355327B3}"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13669" name="Footer Placeholder 5">
            <a:extLst>
              <a:ext uri="{FF2B5EF4-FFF2-40B4-BE49-F238E27FC236}">
                <a16:creationId xmlns:a16="http://schemas.microsoft.com/office/drawing/2014/main" id="{1320C7DD-DDFD-417E-8ED1-2857A930F590}"/>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13670" name="Slide Number Placeholder 6">
            <a:extLst>
              <a:ext uri="{FF2B5EF4-FFF2-40B4-BE49-F238E27FC236}">
                <a16:creationId xmlns:a16="http://schemas.microsoft.com/office/drawing/2014/main" id="{4F32B164-A2F1-4901-B3FF-97E48520D9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fld id="{749CAA56-799D-4C1A-9599-7FE3B2DD490A}"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5E5DE266-F4D0-476C-BDA7-1ECC206515E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1B73A0F8-02AC-4087-B1BA-6957833A7772}"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21507" name="Rectangle 6">
            <a:extLst>
              <a:ext uri="{FF2B5EF4-FFF2-40B4-BE49-F238E27FC236}">
                <a16:creationId xmlns:a16="http://schemas.microsoft.com/office/drawing/2014/main" id="{A0260997-7EB4-42E6-A5C5-377D71093B9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21508" name="Rectangle 7">
            <a:extLst>
              <a:ext uri="{FF2B5EF4-FFF2-40B4-BE49-F238E27FC236}">
                <a16:creationId xmlns:a16="http://schemas.microsoft.com/office/drawing/2014/main" id="{B91F0DF6-0CD9-48B5-95E2-37B1377EA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2F702B9A-FE1F-47B9-A5F2-45414D07DFA1}"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21509" name="Rectangle 2">
            <a:extLst>
              <a:ext uri="{FF2B5EF4-FFF2-40B4-BE49-F238E27FC236}">
                <a16:creationId xmlns:a16="http://schemas.microsoft.com/office/drawing/2014/main" id="{DEB3589B-3DD6-4C52-992B-183449D1E798}"/>
              </a:ext>
            </a:extLst>
          </p:cNvPr>
          <p:cNvSpPr>
            <a:spLocks noGrp="1" noRot="1" noChangeAspect="1" noChangeArrowheads="1" noTextEdit="1"/>
          </p:cNvSpPr>
          <p:nvPr>
            <p:ph type="sldImg"/>
          </p:nvPr>
        </p:nvSpPr>
        <p:spPr>
          <a:ln/>
        </p:spPr>
      </p:sp>
      <p:sp>
        <p:nvSpPr>
          <p:cNvPr id="21510" name="Rectangle 3">
            <a:extLst>
              <a:ext uri="{FF2B5EF4-FFF2-40B4-BE49-F238E27FC236}">
                <a16:creationId xmlns:a16="http://schemas.microsoft.com/office/drawing/2014/main" id="{8237F93F-F069-4736-8E00-0CE2B12983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a:extLst>
              <a:ext uri="{FF2B5EF4-FFF2-40B4-BE49-F238E27FC236}">
                <a16:creationId xmlns:a16="http://schemas.microsoft.com/office/drawing/2014/main" id="{CBD964B7-C7C0-4F57-AC44-0AE923A5152F}"/>
              </a:ext>
            </a:extLst>
          </p:cNvPr>
          <p:cNvSpPr>
            <a:spLocks noGrp="1" noRot="1" noChangeAspect="1" noChangeArrowheads="1" noTextEdit="1"/>
          </p:cNvSpPr>
          <p:nvPr>
            <p:ph type="sldImg"/>
          </p:nvPr>
        </p:nvSpPr>
        <p:spPr>
          <a:ln/>
        </p:spPr>
      </p:sp>
      <p:sp>
        <p:nvSpPr>
          <p:cNvPr id="115715" name="Notes Placeholder 2">
            <a:extLst>
              <a:ext uri="{FF2B5EF4-FFF2-40B4-BE49-F238E27FC236}">
                <a16:creationId xmlns:a16="http://schemas.microsoft.com/office/drawing/2014/main" id="{CD63A818-9544-43FA-A1BD-F3400D5419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Reference: http://download.intel.com/pressroom/kits/corei7/images/Nehalem_Die_Shot_3.jpg </a:t>
            </a:r>
          </a:p>
          <a:p>
            <a:r>
              <a:rPr lang="en-US" altLang="en-US" dirty="0"/>
              <a:t>Consists of 4 cores.</a:t>
            </a:r>
          </a:p>
          <a:p>
            <a:r>
              <a:rPr lang="en-US" altLang="en-US" dirty="0"/>
              <a:t>See http://en.wikipedia.org/wiki/List_of_Intel_Core_i7_microprocessors</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According to Wikipedia, the largest transistor count in a commercially available single-chip processor is 19.2 billion AMD's </a:t>
            </a:r>
            <a:r>
              <a:rPr lang="en-US" sz="1200" kern="1200" dirty="0" err="1">
                <a:solidFill>
                  <a:schemeClr val="tx1"/>
                </a:solidFill>
                <a:effectLst/>
                <a:latin typeface="Times New Roman" pitchFamily="18" charset="0"/>
                <a:ea typeface="+mn-ea"/>
                <a:cs typeface="+mn-cs"/>
              </a:rPr>
              <a:t>Epyc</a:t>
            </a:r>
            <a:endParaRPr lang="en-US" sz="1200" kern="1200" dirty="0">
              <a:solidFill>
                <a:schemeClr val="tx1"/>
              </a:solidFill>
              <a:effectLst/>
              <a:latin typeface="Times New Roman" pitchFamily="18" charset="0"/>
              <a:ea typeface="+mn-ea"/>
              <a:cs typeface="+mn-cs"/>
            </a:endParaRPr>
          </a:p>
          <a:p>
            <a:endParaRPr lang="en-US" altLang="en-US" dirty="0"/>
          </a:p>
        </p:txBody>
      </p:sp>
      <p:sp>
        <p:nvSpPr>
          <p:cNvPr id="115716" name="Date Placeholder 4">
            <a:extLst>
              <a:ext uri="{FF2B5EF4-FFF2-40B4-BE49-F238E27FC236}">
                <a16:creationId xmlns:a16="http://schemas.microsoft.com/office/drawing/2014/main" id="{DBE0BB38-C48D-499A-BF5F-4ABE0ECCB778}"/>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fld id="{FE753474-1D00-47E5-A3F7-44EE3BFE130F}"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15717" name="Footer Placeholder 5">
            <a:extLst>
              <a:ext uri="{FF2B5EF4-FFF2-40B4-BE49-F238E27FC236}">
                <a16:creationId xmlns:a16="http://schemas.microsoft.com/office/drawing/2014/main" id="{948FF5D1-0C93-44F1-BA1C-9AE1A36AADF9}"/>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15718" name="Slide Number Placeholder 6">
            <a:extLst>
              <a:ext uri="{FF2B5EF4-FFF2-40B4-BE49-F238E27FC236}">
                <a16:creationId xmlns:a16="http://schemas.microsoft.com/office/drawing/2014/main" id="{613925CD-31BD-4B08-B567-B317E09741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731838" indent="-277813" defTabSz="896938">
              <a:defRPr>
                <a:solidFill>
                  <a:schemeClr val="tx1"/>
                </a:solidFill>
                <a:latin typeface="Arial" panose="020B0604020202020204" pitchFamily="34" charset="0"/>
              </a:defRPr>
            </a:lvl2pPr>
            <a:lvl3pPr marL="1128713" indent="-222250" defTabSz="896938">
              <a:defRPr>
                <a:solidFill>
                  <a:schemeClr val="tx1"/>
                </a:solidFill>
                <a:latin typeface="Arial" panose="020B0604020202020204" pitchFamily="34" charset="0"/>
              </a:defRPr>
            </a:lvl3pPr>
            <a:lvl4pPr marL="1582738" indent="-222250" defTabSz="896938">
              <a:defRPr>
                <a:solidFill>
                  <a:schemeClr val="tx1"/>
                </a:solidFill>
                <a:latin typeface="Arial" panose="020B0604020202020204" pitchFamily="34" charset="0"/>
              </a:defRPr>
            </a:lvl4pPr>
            <a:lvl5pPr marL="2036763" indent="-222250" defTabSz="896938">
              <a:defRPr>
                <a:solidFill>
                  <a:schemeClr val="tx1"/>
                </a:solidFill>
                <a:latin typeface="Arial" panose="020B0604020202020204" pitchFamily="34" charset="0"/>
              </a:defRPr>
            </a:lvl5pPr>
            <a:lvl6pPr marL="2493963" indent="-222250" defTabSz="896938" eaLnBrk="0" fontAlgn="base" hangingPunct="0">
              <a:spcBef>
                <a:spcPct val="0"/>
              </a:spcBef>
              <a:spcAft>
                <a:spcPct val="0"/>
              </a:spcAft>
              <a:defRPr>
                <a:solidFill>
                  <a:schemeClr val="tx1"/>
                </a:solidFill>
                <a:latin typeface="Arial" panose="020B0604020202020204" pitchFamily="34" charset="0"/>
              </a:defRPr>
            </a:lvl6pPr>
            <a:lvl7pPr marL="2951163" indent="-222250" defTabSz="896938" eaLnBrk="0" fontAlgn="base" hangingPunct="0">
              <a:spcBef>
                <a:spcPct val="0"/>
              </a:spcBef>
              <a:spcAft>
                <a:spcPct val="0"/>
              </a:spcAft>
              <a:defRPr>
                <a:solidFill>
                  <a:schemeClr val="tx1"/>
                </a:solidFill>
                <a:latin typeface="Arial" panose="020B0604020202020204" pitchFamily="34" charset="0"/>
              </a:defRPr>
            </a:lvl7pPr>
            <a:lvl8pPr marL="3408363" indent="-222250" defTabSz="896938" eaLnBrk="0" fontAlgn="base" hangingPunct="0">
              <a:spcBef>
                <a:spcPct val="0"/>
              </a:spcBef>
              <a:spcAft>
                <a:spcPct val="0"/>
              </a:spcAft>
              <a:defRPr>
                <a:solidFill>
                  <a:schemeClr val="tx1"/>
                </a:solidFill>
                <a:latin typeface="Arial" panose="020B0604020202020204" pitchFamily="34" charset="0"/>
              </a:defRPr>
            </a:lvl8pPr>
            <a:lvl9pPr marL="3865563" indent="-222250" defTabSz="896938" eaLnBrk="0" fontAlgn="base" hangingPunct="0">
              <a:spcBef>
                <a:spcPct val="0"/>
              </a:spcBef>
              <a:spcAft>
                <a:spcPct val="0"/>
              </a:spcAft>
              <a:defRPr>
                <a:solidFill>
                  <a:schemeClr val="tx1"/>
                </a:solidFill>
                <a:latin typeface="Arial" panose="020B0604020202020204" pitchFamily="34" charset="0"/>
              </a:defRPr>
            </a:lvl9pPr>
          </a:lstStyle>
          <a:p>
            <a:fld id="{CE5CA990-2ECD-4DD7-BC31-FAACA17D395A}"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1D525CB1-6F5D-4182-B97B-E4D84AFBFEB1}"/>
              </a:ext>
            </a:extLst>
          </p:cNvPr>
          <p:cNvSpPr>
            <a:spLocks noGrp="1" noRot="1" noChangeAspect="1" noChangeArrowheads="1" noTextEdit="1"/>
          </p:cNvSpPr>
          <p:nvPr>
            <p:ph type="sldImg"/>
          </p:nvPr>
        </p:nvSpPr>
        <p:spPr>
          <a:ln/>
        </p:spPr>
      </p:sp>
      <p:sp>
        <p:nvSpPr>
          <p:cNvPr id="117763" name="Notes Placeholder 2">
            <a:extLst>
              <a:ext uri="{FF2B5EF4-FFF2-40B4-BE49-F238E27FC236}">
                <a16:creationId xmlns:a16="http://schemas.microsoft.com/office/drawing/2014/main" id="{EA709A20-56FC-44F2-BCB2-B3A8FC2870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Reference: http://news.cnet.com</a:t>
            </a:r>
          </a:p>
        </p:txBody>
      </p:sp>
      <p:sp>
        <p:nvSpPr>
          <p:cNvPr id="117764" name="Date Placeholder 4">
            <a:extLst>
              <a:ext uri="{FF2B5EF4-FFF2-40B4-BE49-F238E27FC236}">
                <a16:creationId xmlns:a16="http://schemas.microsoft.com/office/drawing/2014/main" id="{B949BC22-B995-4DCD-BCFD-AD8435ED6CF1}"/>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12DD7381-86F5-413B-8F50-CF959ADC8A07}"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17765" name="Footer Placeholder 5">
            <a:extLst>
              <a:ext uri="{FF2B5EF4-FFF2-40B4-BE49-F238E27FC236}">
                <a16:creationId xmlns:a16="http://schemas.microsoft.com/office/drawing/2014/main" id="{6AA448C8-A26C-4F24-AA04-3FF7B9BD4A25}"/>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17766" name="Slide Number Placeholder 6">
            <a:extLst>
              <a:ext uri="{FF2B5EF4-FFF2-40B4-BE49-F238E27FC236}">
                <a16:creationId xmlns:a16="http://schemas.microsoft.com/office/drawing/2014/main" id="{940F4772-A7FA-4F1A-B754-1526D6F815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715BA1BC-D70B-4C7B-84B7-7BFE02B0AD8D}"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a:extLst>
              <a:ext uri="{FF2B5EF4-FFF2-40B4-BE49-F238E27FC236}">
                <a16:creationId xmlns:a16="http://schemas.microsoft.com/office/drawing/2014/main" id="{C97B6055-B467-4A9F-B3F6-F53371F872E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A2FF6802-CC64-4D30-8970-EF16BBF9F91E}"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19811" name="Rectangle 6">
            <a:extLst>
              <a:ext uri="{FF2B5EF4-FFF2-40B4-BE49-F238E27FC236}">
                <a16:creationId xmlns:a16="http://schemas.microsoft.com/office/drawing/2014/main" id="{A095AF20-B35E-49C2-B3B4-E108F201361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19812" name="Rectangle 7">
            <a:extLst>
              <a:ext uri="{FF2B5EF4-FFF2-40B4-BE49-F238E27FC236}">
                <a16:creationId xmlns:a16="http://schemas.microsoft.com/office/drawing/2014/main" id="{6111108C-1E89-4FFC-909C-B85EA0A0AD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6C41EF5D-0299-4863-80EF-A13C4707715B}"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119813" name="Rectangle 2">
            <a:extLst>
              <a:ext uri="{FF2B5EF4-FFF2-40B4-BE49-F238E27FC236}">
                <a16:creationId xmlns:a16="http://schemas.microsoft.com/office/drawing/2014/main" id="{862BF08D-30CE-44FC-A548-04578A8568C1}"/>
              </a:ext>
            </a:extLst>
          </p:cNvPr>
          <p:cNvSpPr>
            <a:spLocks noGrp="1" noRot="1" noChangeAspect="1" noChangeArrowheads="1" noTextEdit="1"/>
          </p:cNvSpPr>
          <p:nvPr>
            <p:ph type="sldImg"/>
          </p:nvPr>
        </p:nvSpPr>
        <p:spPr>
          <a:ln/>
        </p:spPr>
      </p:sp>
      <p:sp>
        <p:nvSpPr>
          <p:cNvPr id="119814" name="Rectangle 3">
            <a:extLst>
              <a:ext uri="{FF2B5EF4-FFF2-40B4-BE49-F238E27FC236}">
                <a16:creationId xmlns:a16="http://schemas.microsoft.com/office/drawing/2014/main" id="{40069B9A-956C-492E-A585-1E2BE7B3ED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57A50746-3E6D-4A92-BF73-016959347A36}"/>
              </a:ext>
            </a:extLst>
          </p:cNvPr>
          <p:cNvSpPr>
            <a:spLocks noGrp="1" noRot="1" noChangeAspect="1" noChangeArrowheads="1" noTextEdit="1"/>
          </p:cNvSpPr>
          <p:nvPr>
            <p:ph type="sldImg"/>
          </p:nvPr>
        </p:nvSpPr>
        <p:spPr>
          <a:ln cap="flat"/>
        </p:spPr>
      </p:sp>
      <p:sp>
        <p:nvSpPr>
          <p:cNvPr id="121859" name="Rectangle 3">
            <a:extLst>
              <a:ext uri="{FF2B5EF4-FFF2-40B4-BE49-F238E27FC236}">
                <a16:creationId xmlns:a16="http://schemas.microsoft.com/office/drawing/2014/main" id="{A6A2A2E0-8ACE-4FD5-861B-6BB55B8B6E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a:extLst>
              <a:ext uri="{FF2B5EF4-FFF2-40B4-BE49-F238E27FC236}">
                <a16:creationId xmlns:a16="http://schemas.microsoft.com/office/drawing/2014/main" id="{6F2631A4-27D3-46B9-B6D6-5681B1ED11E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11A88781-F7CD-4959-A421-8C6006A61D74}"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23907" name="Rectangle 6">
            <a:extLst>
              <a:ext uri="{FF2B5EF4-FFF2-40B4-BE49-F238E27FC236}">
                <a16:creationId xmlns:a16="http://schemas.microsoft.com/office/drawing/2014/main" id="{B393A917-655B-4BEB-A55B-BAE7A5F289E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23908" name="Rectangle 7">
            <a:extLst>
              <a:ext uri="{FF2B5EF4-FFF2-40B4-BE49-F238E27FC236}">
                <a16:creationId xmlns:a16="http://schemas.microsoft.com/office/drawing/2014/main" id="{12D99C12-2B6C-4F0B-A523-A33CA0CD1E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9BA861D7-2AB5-4D70-BFD6-E138E66A5329}"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23909" name="Rectangle 2">
            <a:extLst>
              <a:ext uri="{FF2B5EF4-FFF2-40B4-BE49-F238E27FC236}">
                <a16:creationId xmlns:a16="http://schemas.microsoft.com/office/drawing/2014/main" id="{E88AFC10-2D09-4205-BF32-E666D97437CA}"/>
              </a:ext>
            </a:extLst>
          </p:cNvPr>
          <p:cNvSpPr>
            <a:spLocks noGrp="1" noRot="1" noChangeAspect="1" noChangeArrowheads="1" noTextEdit="1"/>
          </p:cNvSpPr>
          <p:nvPr>
            <p:ph type="sldImg"/>
          </p:nvPr>
        </p:nvSpPr>
        <p:spPr>
          <a:ln/>
        </p:spPr>
      </p:sp>
      <p:sp>
        <p:nvSpPr>
          <p:cNvPr id="123910" name="Rectangle 3">
            <a:extLst>
              <a:ext uri="{FF2B5EF4-FFF2-40B4-BE49-F238E27FC236}">
                <a16:creationId xmlns:a16="http://schemas.microsoft.com/office/drawing/2014/main" id="{FA9B5205-5842-46EC-A05B-391DF0A190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a:t>SPEC =&gt;  Standard Performance Evaluation Cooperative </a:t>
            </a:r>
          </a:p>
          <a:p>
            <a:endParaRPr lang="en-AU" altLang="en-US" dirty="0"/>
          </a:p>
          <a:p>
            <a:r>
              <a:rPr lang="en-US" sz="1200" kern="1200" dirty="0">
                <a:solidFill>
                  <a:schemeClr val="tx1"/>
                </a:solidFill>
                <a:effectLst/>
                <a:latin typeface="Times New Roman" pitchFamily="18" charset="0"/>
                <a:ea typeface="+mn-ea"/>
                <a:cs typeface="+mn-cs"/>
              </a:rPr>
              <a:t>Benchmark is a measuring tool, special program which how long a computer takes the execute the program.</a:t>
            </a:r>
          </a:p>
          <a:p>
            <a:r>
              <a:rPr lang="en-US" sz="1200" kern="1200" dirty="0">
                <a:solidFill>
                  <a:schemeClr val="tx1"/>
                </a:solidFill>
                <a:effectLst/>
                <a:latin typeface="Times New Roman" pitchFamily="18" charset="0"/>
                <a:ea typeface="+mn-ea"/>
                <a:cs typeface="+mn-cs"/>
              </a:rPr>
              <a:t>Idea: Use same benchmark in two different computer and compare their speed</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Run the benchmark n times and take the geometric mean</a:t>
            </a:r>
          </a:p>
          <a:p>
            <a:endParaRPr lang="en-AU"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a:extLst>
              <a:ext uri="{FF2B5EF4-FFF2-40B4-BE49-F238E27FC236}">
                <a16:creationId xmlns:a16="http://schemas.microsoft.com/office/drawing/2014/main" id="{7D836E26-3C52-4BD0-9804-32FA56FAA99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E9C3C318-D083-484C-B67F-624E4D912D19}"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25955" name="Rectangle 6">
            <a:extLst>
              <a:ext uri="{FF2B5EF4-FFF2-40B4-BE49-F238E27FC236}">
                <a16:creationId xmlns:a16="http://schemas.microsoft.com/office/drawing/2014/main" id="{8863E442-C0EA-44E7-838A-35D4E7A910D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25956" name="Rectangle 7">
            <a:extLst>
              <a:ext uri="{FF2B5EF4-FFF2-40B4-BE49-F238E27FC236}">
                <a16:creationId xmlns:a16="http://schemas.microsoft.com/office/drawing/2014/main" id="{C6226EAA-25FC-4A74-91F5-5E023F6BD5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F21FD185-C435-4A1F-85AD-95636716D841}"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25957" name="Rectangle 2">
            <a:extLst>
              <a:ext uri="{FF2B5EF4-FFF2-40B4-BE49-F238E27FC236}">
                <a16:creationId xmlns:a16="http://schemas.microsoft.com/office/drawing/2014/main" id="{0A7F630A-815A-4A83-A26B-F122D65E175C}"/>
              </a:ext>
            </a:extLst>
          </p:cNvPr>
          <p:cNvSpPr>
            <a:spLocks noGrp="1" noRot="1" noChangeAspect="1" noChangeArrowheads="1" noTextEdit="1"/>
          </p:cNvSpPr>
          <p:nvPr>
            <p:ph type="sldImg"/>
          </p:nvPr>
        </p:nvSpPr>
        <p:spPr>
          <a:ln/>
        </p:spPr>
      </p:sp>
      <p:sp>
        <p:nvSpPr>
          <p:cNvPr id="125958" name="Rectangle 3">
            <a:extLst>
              <a:ext uri="{FF2B5EF4-FFF2-40B4-BE49-F238E27FC236}">
                <a16:creationId xmlns:a16="http://schemas.microsoft.com/office/drawing/2014/main" id="{3BE89B24-CC36-48B0-8431-337F87BDC9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a:extLst>
              <a:ext uri="{FF2B5EF4-FFF2-40B4-BE49-F238E27FC236}">
                <a16:creationId xmlns:a16="http://schemas.microsoft.com/office/drawing/2014/main" id="{735F4BF2-9FA0-4313-AB03-7DA126DD849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ECB273A5-E0E6-4D4C-B4A9-9BA3C9F70DFD}"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28003" name="Rectangle 6">
            <a:extLst>
              <a:ext uri="{FF2B5EF4-FFF2-40B4-BE49-F238E27FC236}">
                <a16:creationId xmlns:a16="http://schemas.microsoft.com/office/drawing/2014/main" id="{FAA46487-F499-4991-82DE-890875352CC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28004" name="Rectangle 7">
            <a:extLst>
              <a:ext uri="{FF2B5EF4-FFF2-40B4-BE49-F238E27FC236}">
                <a16:creationId xmlns:a16="http://schemas.microsoft.com/office/drawing/2014/main" id="{708D3484-C9A6-4F45-9F97-F2AA92FE12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7D91D632-77F4-49A9-80F4-6946E84AA1E9}"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28005" name="Rectangle 2">
            <a:extLst>
              <a:ext uri="{FF2B5EF4-FFF2-40B4-BE49-F238E27FC236}">
                <a16:creationId xmlns:a16="http://schemas.microsoft.com/office/drawing/2014/main" id="{428BC622-9AEF-44EA-AF7E-EF2BC767978E}"/>
              </a:ext>
            </a:extLst>
          </p:cNvPr>
          <p:cNvSpPr>
            <a:spLocks noGrp="1" noRot="1" noChangeAspect="1" noChangeArrowheads="1" noTextEdit="1"/>
          </p:cNvSpPr>
          <p:nvPr>
            <p:ph type="sldImg"/>
          </p:nvPr>
        </p:nvSpPr>
        <p:spPr>
          <a:ln/>
        </p:spPr>
      </p:sp>
      <p:sp>
        <p:nvSpPr>
          <p:cNvPr id="128006" name="Rectangle 3">
            <a:extLst>
              <a:ext uri="{FF2B5EF4-FFF2-40B4-BE49-F238E27FC236}">
                <a16:creationId xmlns:a16="http://schemas.microsoft.com/office/drawing/2014/main" id="{09D01C79-0734-4E78-8B43-A28A700151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ssj_ops =&gt; Server side Java operations per second.</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a:extLst>
              <a:ext uri="{FF2B5EF4-FFF2-40B4-BE49-F238E27FC236}">
                <a16:creationId xmlns:a16="http://schemas.microsoft.com/office/drawing/2014/main" id="{2DED6DE8-F1B0-4123-B13C-C65B6721BAC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D88CB974-0807-40A2-A2DE-C5D1EC86B1A0}"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30051" name="Rectangle 6">
            <a:extLst>
              <a:ext uri="{FF2B5EF4-FFF2-40B4-BE49-F238E27FC236}">
                <a16:creationId xmlns:a16="http://schemas.microsoft.com/office/drawing/2014/main" id="{D5693992-2875-4238-84DB-79591AE773A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30052" name="Rectangle 7">
            <a:extLst>
              <a:ext uri="{FF2B5EF4-FFF2-40B4-BE49-F238E27FC236}">
                <a16:creationId xmlns:a16="http://schemas.microsoft.com/office/drawing/2014/main" id="{D4B2EA46-8E11-4E13-8127-B8DEA3D165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35D87BE0-8A2F-4B7C-AAFE-E0CBD5FAB9D6}"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30053" name="Rectangle 2">
            <a:extLst>
              <a:ext uri="{FF2B5EF4-FFF2-40B4-BE49-F238E27FC236}">
                <a16:creationId xmlns:a16="http://schemas.microsoft.com/office/drawing/2014/main" id="{F99246B6-18B7-469B-889E-25B9F7EAB8F4}"/>
              </a:ext>
            </a:extLst>
          </p:cNvPr>
          <p:cNvSpPr>
            <a:spLocks noGrp="1" noRot="1" noChangeAspect="1" noChangeArrowheads="1" noTextEdit="1"/>
          </p:cNvSpPr>
          <p:nvPr>
            <p:ph type="sldImg"/>
          </p:nvPr>
        </p:nvSpPr>
        <p:spPr>
          <a:ln/>
        </p:spPr>
      </p:sp>
      <p:sp>
        <p:nvSpPr>
          <p:cNvPr id="130054" name="Rectangle 3">
            <a:extLst>
              <a:ext uri="{FF2B5EF4-FFF2-40B4-BE49-F238E27FC236}">
                <a16:creationId xmlns:a16="http://schemas.microsoft.com/office/drawing/2014/main" id="{33635C3A-E563-4D64-A5F7-6E3437D2FE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a:extLst>
              <a:ext uri="{FF2B5EF4-FFF2-40B4-BE49-F238E27FC236}">
                <a16:creationId xmlns:a16="http://schemas.microsoft.com/office/drawing/2014/main" id="{C5212D22-D99D-47F2-8421-743DD7FAC2C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E3912097-C379-41D3-82B3-D0210559EDFF}"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32099" name="Rectangle 6">
            <a:extLst>
              <a:ext uri="{FF2B5EF4-FFF2-40B4-BE49-F238E27FC236}">
                <a16:creationId xmlns:a16="http://schemas.microsoft.com/office/drawing/2014/main" id="{40C6EB7A-17A3-4A55-84C7-4F374E1F777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32100" name="Rectangle 7">
            <a:extLst>
              <a:ext uri="{FF2B5EF4-FFF2-40B4-BE49-F238E27FC236}">
                <a16:creationId xmlns:a16="http://schemas.microsoft.com/office/drawing/2014/main" id="{F4B2D958-F2EE-476F-8388-F4C21991C8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EC78C6A9-0D7C-4DA4-9C1C-FA62DF7B0DB9}"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32101" name="Rectangle 2">
            <a:extLst>
              <a:ext uri="{FF2B5EF4-FFF2-40B4-BE49-F238E27FC236}">
                <a16:creationId xmlns:a16="http://schemas.microsoft.com/office/drawing/2014/main" id="{CF960B25-EC8F-494F-9D2C-7179B3ECFA82}"/>
              </a:ext>
            </a:extLst>
          </p:cNvPr>
          <p:cNvSpPr>
            <a:spLocks noGrp="1" noRot="1" noChangeAspect="1" noChangeArrowheads="1" noTextEdit="1"/>
          </p:cNvSpPr>
          <p:nvPr>
            <p:ph type="sldImg"/>
          </p:nvPr>
        </p:nvSpPr>
        <p:spPr>
          <a:ln/>
        </p:spPr>
      </p:sp>
      <p:sp>
        <p:nvSpPr>
          <p:cNvPr id="132102" name="Rectangle 3">
            <a:extLst>
              <a:ext uri="{FF2B5EF4-FFF2-40B4-BE49-F238E27FC236}">
                <a16:creationId xmlns:a16="http://schemas.microsoft.com/office/drawing/2014/main" id="{AC0F0368-F5A3-4BBA-9129-CDC06B8C20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Note: (170W x 100%) / 258W = 65.89% = 66% </a:t>
            </a:r>
          </a:p>
          <a:p>
            <a:r>
              <a:rPr lang="en-AU" altLang="en-US"/>
              <a:t>          (121W X100%) / 258W = 46.89% = 47%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a:extLst>
              <a:ext uri="{FF2B5EF4-FFF2-40B4-BE49-F238E27FC236}">
                <a16:creationId xmlns:a16="http://schemas.microsoft.com/office/drawing/2014/main" id="{03BC82C6-F703-4CA6-ADD1-2751F1A6F7A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9F59A731-CCCE-442B-AB62-350CDA594DEE}"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34147" name="Rectangle 6">
            <a:extLst>
              <a:ext uri="{FF2B5EF4-FFF2-40B4-BE49-F238E27FC236}">
                <a16:creationId xmlns:a16="http://schemas.microsoft.com/office/drawing/2014/main" id="{BD5B6C85-0DB6-487A-BFCC-E78DBE7864C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34148" name="Rectangle 7">
            <a:extLst>
              <a:ext uri="{FF2B5EF4-FFF2-40B4-BE49-F238E27FC236}">
                <a16:creationId xmlns:a16="http://schemas.microsoft.com/office/drawing/2014/main" id="{54766682-EB24-4018-8334-F28B3945E6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8EE4E619-B163-48CD-94D2-E3B5DBBE994E}"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34149" name="Rectangle 2">
            <a:extLst>
              <a:ext uri="{FF2B5EF4-FFF2-40B4-BE49-F238E27FC236}">
                <a16:creationId xmlns:a16="http://schemas.microsoft.com/office/drawing/2014/main" id="{AD0D59E9-61BB-4EAA-A8D2-EDE8D7EAB4C6}"/>
              </a:ext>
            </a:extLst>
          </p:cNvPr>
          <p:cNvSpPr>
            <a:spLocks noGrp="1" noRot="1" noChangeAspect="1" noChangeArrowheads="1" noTextEdit="1"/>
          </p:cNvSpPr>
          <p:nvPr>
            <p:ph type="sldImg"/>
          </p:nvPr>
        </p:nvSpPr>
        <p:spPr>
          <a:ln/>
        </p:spPr>
      </p:sp>
      <p:sp>
        <p:nvSpPr>
          <p:cNvPr id="134150" name="Rectangle 3">
            <a:extLst>
              <a:ext uri="{FF2B5EF4-FFF2-40B4-BE49-F238E27FC236}">
                <a16:creationId xmlns:a16="http://schemas.microsoft.com/office/drawing/2014/main" id="{D1C9DBFE-2D5B-4D09-B421-35F68312B3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t>Pitfalls =&gt; are only true in limited context.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BAB7CC95-22AC-4B9C-A101-80E3A7E1CD63}"/>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CAD4145A-11E5-4C6A-BA30-B2C3D4CA29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3556" name="Date Placeholder 4">
            <a:extLst>
              <a:ext uri="{FF2B5EF4-FFF2-40B4-BE49-F238E27FC236}">
                <a16:creationId xmlns:a16="http://schemas.microsoft.com/office/drawing/2014/main" id="{7CCEBB70-FDA2-4FAF-9AB7-3402AD519335}"/>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3BF5572D-A0F2-41CF-96E7-FD148365BCE9}"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23557" name="Footer Placeholder 5">
            <a:extLst>
              <a:ext uri="{FF2B5EF4-FFF2-40B4-BE49-F238E27FC236}">
                <a16:creationId xmlns:a16="http://schemas.microsoft.com/office/drawing/2014/main" id="{A7CF5643-08C8-4550-A0A6-58F84F27D3FC}"/>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23558" name="Slide Number Placeholder 6">
            <a:extLst>
              <a:ext uri="{FF2B5EF4-FFF2-40B4-BE49-F238E27FC236}">
                <a16:creationId xmlns:a16="http://schemas.microsoft.com/office/drawing/2014/main" id="{AA47066E-FE5E-4150-8B25-046B72F50D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32C8CA28-B9B6-4341-83D9-F92EA5F8829F}"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a:extLst>
              <a:ext uri="{FF2B5EF4-FFF2-40B4-BE49-F238E27FC236}">
                <a16:creationId xmlns:a16="http://schemas.microsoft.com/office/drawing/2014/main" id="{F6F74A79-CC68-4207-841F-A7A7251B94E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2245050A-1995-453A-9C77-3037FAC8D496}"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36195" name="Rectangle 6">
            <a:extLst>
              <a:ext uri="{FF2B5EF4-FFF2-40B4-BE49-F238E27FC236}">
                <a16:creationId xmlns:a16="http://schemas.microsoft.com/office/drawing/2014/main" id="{BBB63F83-F656-4E08-8BA7-07B589B1016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36196" name="Rectangle 7">
            <a:extLst>
              <a:ext uri="{FF2B5EF4-FFF2-40B4-BE49-F238E27FC236}">
                <a16:creationId xmlns:a16="http://schemas.microsoft.com/office/drawing/2014/main" id="{9C189756-214F-4C3F-8149-08A8E0E1C6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C4814DD8-D48F-447B-B593-99868C85D0F5}"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36197" name="Rectangle 2">
            <a:extLst>
              <a:ext uri="{FF2B5EF4-FFF2-40B4-BE49-F238E27FC236}">
                <a16:creationId xmlns:a16="http://schemas.microsoft.com/office/drawing/2014/main" id="{37F0B36C-24EF-4429-828E-D9E3DDE4D34A}"/>
              </a:ext>
            </a:extLst>
          </p:cNvPr>
          <p:cNvSpPr>
            <a:spLocks noGrp="1" noRot="1" noChangeAspect="1" noChangeArrowheads="1" noTextEdit="1"/>
          </p:cNvSpPr>
          <p:nvPr>
            <p:ph type="sldImg"/>
          </p:nvPr>
        </p:nvSpPr>
        <p:spPr>
          <a:ln/>
        </p:spPr>
      </p:sp>
      <p:sp>
        <p:nvSpPr>
          <p:cNvPr id="136198" name="Rectangle 3">
            <a:extLst>
              <a:ext uri="{FF2B5EF4-FFF2-40B4-BE49-F238E27FC236}">
                <a16:creationId xmlns:a16="http://schemas.microsoft.com/office/drawing/2014/main" id="{BEE5B914-BB6C-496A-BD43-6AE9F9A3AF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3">
            <a:extLst>
              <a:ext uri="{FF2B5EF4-FFF2-40B4-BE49-F238E27FC236}">
                <a16:creationId xmlns:a16="http://schemas.microsoft.com/office/drawing/2014/main" id="{734C3121-6652-43DA-9556-89B23ACB3AD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931194B5-4BD4-4FE4-B79E-B6FDBAAEA862}"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38243" name="Rectangle 6">
            <a:extLst>
              <a:ext uri="{FF2B5EF4-FFF2-40B4-BE49-F238E27FC236}">
                <a16:creationId xmlns:a16="http://schemas.microsoft.com/office/drawing/2014/main" id="{F5C965E6-9621-4795-B426-30B6215632D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38244" name="Rectangle 7">
            <a:extLst>
              <a:ext uri="{FF2B5EF4-FFF2-40B4-BE49-F238E27FC236}">
                <a16:creationId xmlns:a16="http://schemas.microsoft.com/office/drawing/2014/main" id="{9B69BDFD-E2B3-40E9-BA52-F593CFC568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a:defRPr>
                <a:solidFill>
                  <a:schemeClr val="tx1"/>
                </a:solidFill>
                <a:latin typeface="Arial" panose="020B0604020202020204" pitchFamily="34" charset="0"/>
              </a:defRPr>
            </a:lvl1pPr>
            <a:lvl2pPr marL="688975" indent="-261938" defTabSz="896938">
              <a:defRPr>
                <a:solidFill>
                  <a:schemeClr val="tx1"/>
                </a:solidFill>
                <a:latin typeface="Arial" panose="020B0604020202020204" pitchFamily="34" charset="0"/>
              </a:defRPr>
            </a:lvl2pPr>
            <a:lvl3pPr marL="1062038" indent="-207963" defTabSz="896938">
              <a:defRPr>
                <a:solidFill>
                  <a:schemeClr val="tx1"/>
                </a:solidFill>
                <a:latin typeface="Arial" panose="020B0604020202020204" pitchFamily="34" charset="0"/>
              </a:defRPr>
            </a:lvl3pPr>
            <a:lvl4pPr marL="1489075" indent="-207963" defTabSz="896938">
              <a:defRPr>
                <a:solidFill>
                  <a:schemeClr val="tx1"/>
                </a:solidFill>
                <a:latin typeface="Arial" panose="020B0604020202020204" pitchFamily="34" charset="0"/>
              </a:defRPr>
            </a:lvl4pPr>
            <a:lvl5pPr marL="1914525" indent="-207963" defTabSz="896938">
              <a:defRPr>
                <a:solidFill>
                  <a:schemeClr val="tx1"/>
                </a:solidFill>
                <a:latin typeface="Arial" panose="020B0604020202020204" pitchFamily="34" charset="0"/>
              </a:defRPr>
            </a:lvl5pPr>
            <a:lvl6pPr marL="2371725" indent="-207963" defTabSz="896938" eaLnBrk="0" fontAlgn="base" hangingPunct="0">
              <a:spcBef>
                <a:spcPct val="0"/>
              </a:spcBef>
              <a:spcAft>
                <a:spcPct val="0"/>
              </a:spcAft>
              <a:defRPr>
                <a:solidFill>
                  <a:schemeClr val="tx1"/>
                </a:solidFill>
                <a:latin typeface="Arial" panose="020B0604020202020204" pitchFamily="34" charset="0"/>
              </a:defRPr>
            </a:lvl6pPr>
            <a:lvl7pPr marL="2828925" indent="-207963" defTabSz="896938" eaLnBrk="0" fontAlgn="base" hangingPunct="0">
              <a:spcBef>
                <a:spcPct val="0"/>
              </a:spcBef>
              <a:spcAft>
                <a:spcPct val="0"/>
              </a:spcAft>
              <a:defRPr>
                <a:solidFill>
                  <a:schemeClr val="tx1"/>
                </a:solidFill>
                <a:latin typeface="Arial" panose="020B0604020202020204" pitchFamily="34" charset="0"/>
              </a:defRPr>
            </a:lvl7pPr>
            <a:lvl8pPr marL="3286125" indent="-207963" defTabSz="896938" eaLnBrk="0" fontAlgn="base" hangingPunct="0">
              <a:spcBef>
                <a:spcPct val="0"/>
              </a:spcBef>
              <a:spcAft>
                <a:spcPct val="0"/>
              </a:spcAft>
              <a:defRPr>
                <a:solidFill>
                  <a:schemeClr val="tx1"/>
                </a:solidFill>
                <a:latin typeface="Arial" panose="020B0604020202020204" pitchFamily="34" charset="0"/>
              </a:defRPr>
            </a:lvl8pPr>
            <a:lvl9pPr marL="3743325" indent="-207963" defTabSz="896938" eaLnBrk="0" fontAlgn="base" hangingPunct="0">
              <a:spcBef>
                <a:spcPct val="0"/>
              </a:spcBef>
              <a:spcAft>
                <a:spcPct val="0"/>
              </a:spcAft>
              <a:defRPr>
                <a:solidFill>
                  <a:schemeClr val="tx1"/>
                </a:solidFill>
                <a:latin typeface="Arial" panose="020B0604020202020204" pitchFamily="34" charset="0"/>
              </a:defRPr>
            </a:lvl9pPr>
          </a:lstStyle>
          <a:p>
            <a:fld id="{9EA99289-41DF-47B5-8F66-856840407826}"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38245" name="Rectangle 2">
            <a:extLst>
              <a:ext uri="{FF2B5EF4-FFF2-40B4-BE49-F238E27FC236}">
                <a16:creationId xmlns:a16="http://schemas.microsoft.com/office/drawing/2014/main" id="{E3438D15-11A6-4056-AF24-0C52CF16DDBA}"/>
              </a:ext>
            </a:extLst>
          </p:cNvPr>
          <p:cNvSpPr>
            <a:spLocks noGrp="1" noRot="1" noChangeAspect="1" noChangeArrowheads="1" noTextEdit="1"/>
          </p:cNvSpPr>
          <p:nvPr>
            <p:ph type="sldImg"/>
          </p:nvPr>
        </p:nvSpPr>
        <p:spPr>
          <a:ln/>
        </p:spPr>
      </p:sp>
      <p:sp>
        <p:nvSpPr>
          <p:cNvPr id="138246" name="Rectangle 3">
            <a:extLst>
              <a:ext uri="{FF2B5EF4-FFF2-40B4-BE49-F238E27FC236}">
                <a16:creationId xmlns:a16="http://schemas.microsoft.com/office/drawing/2014/main" id="{D3C90538-25E8-475C-9A5B-9FC4A0F9D8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You got to look ahead and see where is the future going and get there to be ready before it gets there</a:t>
            </a:r>
          </a:p>
          <a:p>
            <a:r>
              <a:rPr lang="en-US" altLang="en-US" dirty="0"/>
              <a:t>Dr. William Sawyer</a:t>
            </a:r>
          </a:p>
          <a:p>
            <a:endParaRPr lang="en-AU"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a:extLst>
              <a:ext uri="{FF2B5EF4-FFF2-40B4-BE49-F238E27FC236}">
                <a16:creationId xmlns:a16="http://schemas.microsoft.com/office/drawing/2014/main" id="{F8A326EE-853B-407B-82AB-70E21A7F9447}"/>
              </a:ext>
            </a:extLst>
          </p:cNvPr>
          <p:cNvSpPr>
            <a:spLocks noGrp="1" noRot="1" noChangeAspect="1" noChangeArrowheads="1" noTextEdit="1"/>
          </p:cNvSpPr>
          <p:nvPr>
            <p:ph type="sldImg"/>
          </p:nvPr>
        </p:nvSpPr>
        <p:spPr>
          <a:ln/>
        </p:spPr>
      </p:sp>
      <p:sp>
        <p:nvSpPr>
          <p:cNvPr id="140291" name="Notes Placeholder 2">
            <a:extLst>
              <a:ext uri="{FF2B5EF4-FFF2-40B4-BE49-F238E27FC236}">
                <a16:creationId xmlns:a16="http://schemas.microsoft.com/office/drawing/2014/main" id="{D6F8DB2E-E0BC-4C93-8132-F867D59CE6A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we saw MIPS = (Clock-rate) / (CPI x 10^6), so here it should be = clock-rate / cpi</a:t>
            </a:r>
          </a:p>
        </p:txBody>
      </p:sp>
      <p:sp>
        <p:nvSpPr>
          <p:cNvPr id="140292" name="Date Placeholder 4">
            <a:extLst>
              <a:ext uri="{FF2B5EF4-FFF2-40B4-BE49-F238E27FC236}">
                <a16:creationId xmlns:a16="http://schemas.microsoft.com/office/drawing/2014/main" id="{A8F503F0-0591-4293-86C2-2F840FCDF52D}"/>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866B1596-BEA0-423E-B6B3-658E4C54EF44}"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40293" name="Footer Placeholder 5">
            <a:extLst>
              <a:ext uri="{FF2B5EF4-FFF2-40B4-BE49-F238E27FC236}">
                <a16:creationId xmlns:a16="http://schemas.microsoft.com/office/drawing/2014/main" id="{88478517-8C1C-497E-8288-E2E9E075EED1}"/>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40294" name="Slide Number Placeholder 6">
            <a:extLst>
              <a:ext uri="{FF2B5EF4-FFF2-40B4-BE49-F238E27FC236}">
                <a16:creationId xmlns:a16="http://schemas.microsoft.com/office/drawing/2014/main" id="{B1FD6753-2450-4858-80EF-C8D225E1F2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8EAFE499-139C-409B-8C20-DBFD6EBA32B1}" type="slidenum">
              <a:rPr lang="en-US" altLang="en-US" smtClean="0">
                <a:latin typeface="Times New Roman" panose="02020603050405020304" pitchFamily="18" charset="0"/>
              </a:rPr>
              <a:pPr/>
              <a:t>62</a:t>
            </a:fld>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a:extLst>
              <a:ext uri="{FF2B5EF4-FFF2-40B4-BE49-F238E27FC236}">
                <a16:creationId xmlns:a16="http://schemas.microsoft.com/office/drawing/2014/main" id="{FEB784C6-E254-4CB0-AD43-EC58E935CCCB}"/>
              </a:ext>
            </a:extLst>
          </p:cNvPr>
          <p:cNvSpPr>
            <a:spLocks noGrp="1" noRot="1" noChangeAspect="1" noChangeArrowheads="1" noTextEdit="1"/>
          </p:cNvSpPr>
          <p:nvPr>
            <p:ph type="sldImg"/>
          </p:nvPr>
        </p:nvSpPr>
        <p:spPr>
          <a:ln/>
        </p:spPr>
      </p:sp>
      <p:sp>
        <p:nvSpPr>
          <p:cNvPr id="142339" name="Notes Placeholder 2">
            <a:extLst>
              <a:ext uri="{FF2B5EF4-FFF2-40B4-BE49-F238E27FC236}">
                <a16:creationId xmlns:a16="http://schemas.microsoft.com/office/drawing/2014/main" id="{FC658FFA-70FB-48E5-8340-FC3DD74817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Execution time = Cycles / clock-rate </a:t>
            </a:r>
          </a:p>
          <a:p>
            <a:r>
              <a:rPr lang="en-US" altLang="en-US"/>
              <a:t>Or, Cycles  = Exe-time x clock-rate</a:t>
            </a:r>
          </a:p>
        </p:txBody>
      </p:sp>
      <p:sp>
        <p:nvSpPr>
          <p:cNvPr id="142340" name="Date Placeholder 4">
            <a:extLst>
              <a:ext uri="{FF2B5EF4-FFF2-40B4-BE49-F238E27FC236}">
                <a16:creationId xmlns:a16="http://schemas.microsoft.com/office/drawing/2014/main" id="{36E1E6CC-6229-4091-BD8E-0EE874605CB8}"/>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211C73A3-A445-497D-84B9-B1850D0546D0}"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42341" name="Footer Placeholder 5">
            <a:extLst>
              <a:ext uri="{FF2B5EF4-FFF2-40B4-BE49-F238E27FC236}">
                <a16:creationId xmlns:a16="http://schemas.microsoft.com/office/drawing/2014/main" id="{559C30B8-F41A-4477-8F5F-929B54C1298A}"/>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42342" name="Slide Number Placeholder 6">
            <a:extLst>
              <a:ext uri="{FF2B5EF4-FFF2-40B4-BE49-F238E27FC236}">
                <a16:creationId xmlns:a16="http://schemas.microsoft.com/office/drawing/2014/main" id="{7844FAFE-3603-42F5-AD5B-2816E60805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2BC9D86E-20D0-44D8-A30D-684B68698037}"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a:extLst>
              <a:ext uri="{FF2B5EF4-FFF2-40B4-BE49-F238E27FC236}">
                <a16:creationId xmlns:a16="http://schemas.microsoft.com/office/drawing/2014/main" id="{1D2B64F2-5E3B-45BB-93CE-7CA62CBDEE92}"/>
              </a:ext>
            </a:extLst>
          </p:cNvPr>
          <p:cNvSpPr>
            <a:spLocks noGrp="1" noRot="1" noChangeAspect="1" noChangeArrowheads="1" noTextEdit="1"/>
          </p:cNvSpPr>
          <p:nvPr>
            <p:ph type="sldImg"/>
          </p:nvPr>
        </p:nvSpPr>
        <p:spPr>
          <a:ln/>
        </p:spPr>
      </p:sp>
      <p:sp>
        <p:nvSpPr>
          <p:cNvPr id="144387" name="Notes Placeholder 2">
            <a:extLst>
              <a:ext uri="{FF2B5EF4-FFF2-40B4-BE49-F238E27FC236}">
                <a16:creationId xmlns:a16="http://schemas.microsoft.com/office/drawing/2014/main" id="{01F03A20-5EC6-49B1-B38F-15FA3DDF8A9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Or, You can solve as following for P1:</a:t>
            </a:r>
          </a:p>
          <a:p>
            <a:r>
              <a:rPr lang="en-US" altLang="en-US"/>
              <a:t>   CPI_new = CPI_old 1.2</a:t>
            </a:r>
          </a:p>
          <a:p>
            <a:r>
              <a:rPr lang="en-US" altLang="en-US"/>
              <a:t>   CPU_Time_new = 0.7 CPU_Time_old</a:t>
            </a:r>
          </a:p>
          <a:p>
            <a:r>
              <a:rPr lang="en-US" altLang="en-US"/>
              <a:t>   Clock-rate_new = ?  Clock-rate_old = 3GHz</a:t>
            </a:r>
          </a:p>
          <a:p>
            <a:endParaRPr lang="en-US" altLang="en-US"/>
          </a:p>
          <a:p>
            <a:endParaRPr lang="en-US" altLang="en-US"/>
          </a:p>
          <a:p>
            <a:r>
              <a:rPr lang="en-US" altLang="en-US"/>
              <a:t>                                            I x CPI_new		1.2 x CPI_old</a:t>
            </a:r>
          </a:p>
          <a:p>
            <a:r>
              <a:rPr lang="en-US" altLang="en-US"/>
              <a:t> Clock-rate_new       ----------------------------           -----------------------    </a:t>
            </a:r>
          </a:p>
          <a:p>
            <a:r>
              <a:rPr lang="en-US" altLang="en-US"/>
              <a:t>                                            CPU_Time_New                         0.7 CPU_Time_old         1.2 </a:t>
            </a:r>
          </a:p>
          <a:p>
            <a:r>
              <a:rPr lang="en-US" altLang="en-US"/>
              <a:t>------------------- = -------------------------------- = ----------------------------- = -------</a:t>
            </a:r>
          </a:p>
          <a:p>
            <a:r>
              <a:rPr lang="en-US" altLang="en-US"/>
              <a:t>                                        I x CPI_old                                  CPI_old                               0.7    </a:t>
            </a:r>
          </a:p>
          <a:p>
            <a:r>
              <a:rPr lang="en-US" altLang="en-US"/>
              <a:t> Clock-rate_old        ----------------------------           -------------------------</a:t>
            </a:r>
          </a:p>
          <a:p>
            <a:r>
              <a:rPr lang="en-US" altLang="en-US"/>
              <a:t>                                         CPU_Time_old                            CPU_Time_old</a:t>
            </a:r>
          </a:p>
          <a:p>
            <a:endParaRPr lang="en-US" altLang="en-US"/>
          </a:p>
          <a:p>
            <a:endParaRPr lang="en-US" altLang="en-US"/>
          </a:p>
          <a:p>
            <a:r>
              <a:rPr lang="en-US" altLang="en-US"/>
              <a:t>                                      1.2                                     1.2 </a:t>
            </a:r>
          </a:p>
          <a:p>
            <a:r>
              <a:rPr lang="en-US" altLang="en-US"/>
              <a:t>=&gt; Clock-rate_new  = ------ x Clock-rate_old = -------- x 3 GHz = 5.142 … GHz</a:t>
            </a:r>
          </a:p>
          <a:p>
            <a:r>
              <a:rPr lang="en-US" altLang="en-US"/>
              <a:t>	              0.7                                     0.7</a:t>
            </a:r>
          </a:p>
        </p:txBody>
      </p:sp>
      <p:sp>
        <p:nvSpPr>
          <p:cNvPr id="144388" name="Date Placeholder 4">
            <a:extLst>
              <a:ext uri="{FF2B5EF4-FFF2-40B4-BE49-F238E27FC236}">
                <a16:creationId xmlns:a16="http://schemas.microsoft.com/office/drawing/2014/main" id="{3A5933B0-EA48-4278-98FC-03AF8EF5DC6A}"/>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CF616F75-F245-41EC-850A-EE2797421DAE}"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44389" name="Footer Placeholder 5">
            <a:extLst>
              <a:ext uri="{FF2B5EF4-FFF2-40B4-BE49-F238E27FC236}">
                <a16:creationId xmlns:a16="http://schemas.microsoft.com/office/drawing/2014/main" id="{5985CB4B-5A6B-476B-88B7-CF1A5D341BE7}"/>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44390" name="Slide Number Placeholder 6">
            <a:extLst>
              <a:ext uri="{FF2B5EF4-FFF2-40B4-BE49-F238E27FC236}">
                <a16:creationId xmlns:a16="http://schemas.microsoft.com/office/drawing/2014/main" id="{0DD63203-683E-48B9-8329-E61C73D8C4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E8EE4EF7-DC9F-43B6-9F6F-075B3C4A75A8}" type="slidenum">
              <a:rPr lang="en-US" altLang="en-US" smtClean="0">
                <a:latin typeface="Times New Roman" panose="02020603050405020304" pitchFamily="18" charset="0"/>
              </a:rPr>
              <a:pPr/>
              <a:t>64</a:t>
            </a:fld>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a:extLst>
              <a:ext uri="{FF2B5EF4-FFF2-40B4-BE49-F238E27FC236}">
                <a16:creationId xmlns:a16="http://schemas.microsoft.com/office/drawing/2014/main" id="{B399EE31-EFA0-4434-94AC-838C0A447F46}"/>
              </a:ext>
            </a:extLst>
          </p:cNvPr>
          <p:cNvSpPr>
            <a:spLocks noGrp="1" noRot="1" noChangeAspect="1" noChangeArrowheads="1" noTextEdit="1"/>
          </p:cNvSpPr>
          <p:nvPr>
            <p:ph type="sldImg"/>
          </p:nvPr>
        </p:nvSpPr>
        <p:spPr>
          <a:ln/>
        </p:spPr>
      </p:sp>
      <p:sp>
        <p:nvSpPr>
          <p:cNvPr id="146435" name="Notes Placeholder 2">
            <a:extLst>
              <a:ext uri="{FF2B5EF4-FFF2-40B4-BE49-F238E27FC236}">
                <a16:creationId xmlns:a16="http://schemas.microsoft.com/office/drawing/2014/main" id="{8D5D948D-B7B5-470B-A40D-788C711604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The </a:t>
            </a:r>
            <a:r>
              <a:rPr lang="en-US" altLang="en-US" u="sng"/>
              <a:t>dynamic instruction count</a:t>
            </a:r>
            <a:r>
              <a:rPr lang="en-US" altLang="en-US"/>
              <a:t> is the actual number of </a:t>
            </a:r>
            <a:r>
              <a:rPr lang="en-US" altLang="en-US" i="1"/>
              <a:t>instructions</a:t>
            </a:r>
            <a:r>
              <a:rPr lang="en-US" altLang="en-US"/>
              <a:t> executed by the CPU for a specific program execution. </a:t>
            </a:r>
          </a:p>
          <a:p>
            <a:r>
              <a:rPr lang="en-US" altLang="en-US"/>
              <a:t>           and the </a:t>
            </a:r>
            <a:r>
              <a:rPr lang="en-US" altLang="en-US" u="sng"/>
              <a:t>static instruction count</a:t>
            </a:r>
            <a:r>
              <a:rPr lang="en-US" altLang="en-US"/>
              <a:t> is the number of </a:t>
            </a:r>
            <a:r>
              <a:rPr lang="en-US" altLang="en-US" i="1"/>
              <a:t>instruction</a:t>
            </a:r>
            <a:r>
              <a:rPr lang="en-US" altLang="en-US"/>
              <a:t> the program has.</a:t>
            </a:r>
          </a:p>
        </p:txBody>
      </p:sp>
      <p:sp>
        <p:nvSpPr>
          <p:cNvPr id="146436" name="Date Placeholder 4">
            <a:extLst>
              <a:ext uri="{FF2B5EF4-FFF2-40B4-BE49-F238E27FC236}">
                <a16:creationId xmlns:a16="http://schemas.microsoft.com/office/drawing/2014/main" id="{310E57FD-F18A-4968-A329-103AAAB0EB53}"/>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3E6EE45B-7E9C-47B1-9248-B9EDBBDB242F}"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46437" name="Footer Placeholder 5">
            <a:extLst>
              <a:ext uri="{FF2B5EF4-FFF2-40B4-BE49-F238E27FC236}">
                <a16:creationId xmlns:a16="http://schemas.microsoft.com/office/drawing/2014/main" id="{A4E9E9BC-7C77-480A-801C-208B78EF5AA7}"/>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46438" name="Slide Number Placeholder 6">
            <a:extLst>
              <a:ext uri="{FF2B5EF4-FFF2-40B4-BE49-F238E27FC236}">
                <a16:creationId xmlns:a16="http://schemas.microsoft.com/office/drawing/2014/main" id="{F0A74F14-F147-49A9-AF62-10CF192BB7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AB6D905A-16C2-43D0-B6B1-F37D3FEB02D3}" type="slidenum">
              <a:rPr lang="en-US" altLang="en-US" smtClean="0">
                <a:latin typeface="Times New Roman" panose="02020603050405020304" pitchFamily="18" charset="0"/>
              </a:rPr>
              <a:pPr/>
              <a:t>65</a:t>
            </a:fld>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E6A22968-8B03-44E8-BBFA-5C89D08B44F4}"/>
              </a:ext>
            </a:extLst>
          </p:cNvPr>
          <p:cNvSpPr>
            <a:spLocks noGrp="1" noRot="1" noChangeAspect="1" noChangeArrowheads="1" noTextEdit="1"/>
          </p:cNvSpPr>
          <p:nvPr>
            <p:ph type="sldImg"/>
          </p:nvPr>
        </p:nvSpPr>
        <p:spPr>
          <a:ln/>
        </p:spPr>
      </p:sp>
      <p:sp>
        <p:nvSpPr>
          <p:cNvPr id="148483" name="Notes Placeholder 2">
            <a:extLst>
              <a:ext uri="{FF2B5EF4-FFF2-40B4-BE49-F238E27FC236}">
                <a16:creationId xmlns:a16="http://schemas.microsoft.com/office/drawing/2014/main" id="{7E315A25-8DDD-4592-9E92-2861045559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Alternatively: </a:t>
            </a:r>
          </a:p>
          <a:p>
            <a:r>
              <a:rPr lang="en-US" altLang="en-US"/>
              <a:t>                  Total Clock-Cycle 1, CC1 =  </a:t>
            </a:r>
            <a:r>
              <a:rPr lang="en-US" altLang="en-US">
                <a:sym typeface="Symbol" panose="05050102010706020507" pitchFamily="18" charset="2"/>
              </a:rPr>
              <a:t> (I x CPI) = </a:t>
            </a:r>
            <a:r>
              <a:rPr lang="en-US" altLang="en-US"/>
              <a:t>(10</a:t>
            </a:r>
            <a:r>
              <a:rPr lang="en-US" altLang="en-US" baseline="30000"/>
              <a:t>5</a:t>
            </a:r>
            <a:r>
              <a:rPr lang="en-US" altLang="en-US"/>
              <a:t> + 2 ×10</a:t>
            </a:r>
            <a:r>
              <a:rPr lang="en-US" altLang="en-US" baseline="30000"/>
              <a:t>5</a:t>
            </a:r>
            <a:r>
              <a:rPr lang="en-US" altLang="en-US"/>
              <a:t> × 2 + 5 × 10</a:t>
            </a:r>
            <a:r>
              <a:rPr lang="en-US" altLang="en-US" baseline="30000"/>
              <a:t>5</a:t>
            </a:r>
            <a:r>
              <a:rPr lang="en-US" altLang="en-US"/>
              <a:t> × 3 + 2 × 10</a:t>
            </a:r>
            <a:r>
              <a:rPr lang="en-US" altLang="en-US" baseline="30000"/>
              <a:t>5</a:t>
            </a:r>
            <a:r>
              <a:rPr lang="en-US" altLang="en-US"/>
              <a:t> × 3) = (1+4+15+6) x 10</a:t>
            </a:r>
            <a:r>
              <a:rPr lang="en-US" altLang="en-US" baseline="30000"/>
              <a:t>5</a:t>
            </a:r>
            <a:r>
              <a:rPr lang="en-US" altLang="en-US"/>
              <a:t>= 26 x 10</a:t>
            </a:r>
            <a:r>
              <a:rPr lang="en-US" altLang="en-US" baseline="30000"/>
              <a:t>5</a:t>
            </a:r>
          </a:p>
          <a:p>
            <a:r>
              <a:rPr lang="en-US" altLang="en-US" baseline="30000"/>
              <a:t>                           </a:t>
            </a:r>
            <a:r>
              <a:rPr lang="en-US" altLang="en-US"/>
              <a:t>Total Clock-Cycle 2, CC2 =  </a:t>
            </a:r>
            <a:r>
              <a:rPr lang="en-US" altLang="en-US">
                <a:sym typeface="Symbol" panose="05050102010706020507" pitchFamily="18" charset="2"/>
              </a:rPr>
              <a:t> (I x CPI) = </a:t>
            </a:r>
            <a:r>
              <a:rPr lang="en-US" altLang="en-US"/>
              <a:t>(10</a:t>
            </a:r>
            <a:r>
              <a:rPr lang="en-US" altLang="en-US" baseline="30000"/>
              <a:t>5</a:t>
            </a:r>
            <a:r>
              <a:rPr lang="en-US" altLang="en-US"/>
              <a:t> × 2 + 2 × 10</a:t>
            </a:r>
            <a:r>
              <a:rPr lang="en-US" altLang="en-US" baseline="30000"/>
              <a:t>5</a:t>
            </a:r>
            <a:r>
              <a:rPr lang="en-US" altLang="en-US"/>
              <a:t> × 2 + 5 × 10</a:t>
            </a:r>
            <a:r>
              <a:rPr lang="en-US" altLang="en-US" baseline="30000"/>
              <a:t>5</a:t>
            </a:r>
            <a:r>
              <a:rPr lang="en-US" altLang="en-US"/>
              <a:t> × 2 + 2 × 10</a:t>
            </a:r>
            <a:r>
              <a:rPr lang="en-US" altLang="en-US" baseline="30000"/>
              <a:t>5</a:t>
            </a:r>
            <a:r>
              <a:rPr lang="en-US" altLang="en-US"/>
              <a:t> × 2) = (2+4+10+4) x 10</a:t>
            </a:r>
            <a:r>
              <a:rPr lang="en-US" altLang="en-US" baseline="30000"/>
              <a:t>5</a:t>
            </a:r>
            <a:r>
              <a:rPr lang="en-US" altLang="en-US"/>
              <a:t>= 20 x 10</a:t>
            </a:r>
            <a:r>
              <a:rPr lang="en-US" altLang="en-US" baseline="30000"/>
              <a:t>5</a:t>
            </a:r>
            <a:endParaRPr lang="en-US" altLang="en-US"/>
          </a:p>
          <a:p>
            <a:endParaRPr lang="en-US" altLang="en-US"/>
          </a:p>
          <a:p>
            <a:r>
              <a:rPr lang="en-US" altLang="en-US"/>
              <a:t>                  Global or Average CPI1 = CC1 / Total Instructions (I) = (26 x 10</a:t>
            </a:r>
            <a:r>
              <a:rPr lang="en-US" altLang="en-US" baseline="30000"/>
              <a:t>5</a:t>
            </a:r>
            <a:r>
              <a:rPr lang="en-US" altLang="en-US"/>
              <a:t>)/ 10</a:t>
            </a:r>
            <a:r>
              <a:rPr lang="en-US" altLang="en-US" baseline="30000"/>
              <a:t>6</a:t>
            </a:r>
            <a:r>
              <a:rPr lang="en-US" altLang="en-US"/>
              <a:t>= 2.6. </a:t>
            </a:r>
          </a:p>
          <a:p>
            <a:r>
              <a:rPr lang="en-US" altLang="en-US"/>
              <a:t>                  Global or Average CPI1 = CC2 / Total Instructions (I)= (20 x 10</a:t>
            </a:r>
            <a:r>
              <a:rPr lang="en-US" altLang="en-US" baseline="30000"/>
              <a:t>5</a:t>
            </a:r>
            <a:r>
              <a:rPr lang="en-US" altLang="en-US"/>
              <a:t>)/ 10</a:t>
            </a:r>
            <a:r>
              <a:rPr lang="en-US" altLang="en-US" baseline="30000"/>
              <a:t>6</a:t>
            </a:r>
            <a:r>
              <a:rPr lang="en-US" altLang="en-US"/>
              <a:t>= 2.0.            </a:t>
            </a:r>
          </a:p>
        </p:txBody>
      </p:sp>
      <p:sp>
        <p:nvSpPr>
          <p:cNvPr id="148484" name="Date Placeholder 4">
            <a:extLst>
              <a:ext uri="{FF2B5EF4-FFF2-40B4-BE49-F238E27FC236}">
                <a16:creationId xmlns:a16="http://schemas.microsoft.com/office/drawing/2014/main" id="{DA66E1CF-6878-452D-94AA-F7F8347AE77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F1539103-D7D4-40AA-8B6B-C4C6D1504D4C}"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48485" name="Footer Placeholder 5">
            <a:extLst>
              <a:ext uri="{FF2B5EF4-FFF2-40B4-BE49-F238E27FC236}">
                <a16:creationId xmlns:a16="http://schemas.microsoft.com/office/drawing/2014/main" id="{CCFC8675-1CA5-4550-B276-A70B921B1778}"/>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48486" name="Slide Number Placeholder 6">
            <a:extLst>
              <a:ext uri="{FF2B5EF4-FFF2-40B4-BE49-F238E27FC236}">
                <a16:creationId xmlns:a16="http://schemas.microsoft.com/office/drawing/2014/main" id="{8D5050BB-E078-472C-8A36-A9DC1ED7138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FE1DC84B-3F0A-4834-9742-7A8C9F17B542}" type="slidenum">
              <a:rPr lang="en-US" altLang="en-US" smtClean="0">
                <a:latin typeface="Times New Roman" panose="02020603050405020304" pitchFamily="18" charset="0"/>
              </a:rPr>
              <a:pPr/>
              <a:t>66</a:t>
            </a:fld>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D9E0FB16-D827-4853-B3A8-013E00128208}"/>
              </a:ext>
            </a:extLst>
          </p:cNvPr>
          <p:cNvSpPr>
            <a:spLocks noGrp="1" noRot="1" noChangeAspect="1" noChangeArrowheads="1" noTextEdit="1"/>
          </p:cNvSpPr>
          <p:nvPr>
            <p:ph type="sldImg"/>
          </p:nvPr>
        </p:nvSpPr>
        <p:spPr>
          <a:ln/>
        </p:spPr>
      </p:sp>
      <p:sp>
        <p:nvSpPr>
          <p:cNvPr id="150531" name="Notes Placeholder 2">
            <a:extLst>
              <a:ext uri="{FF2B5EF4-FFF2-40B4-BE49-F238E27FC236}">
                <a16:creationId xmlns:a16="http://schemas.microsoft.com/office/drawing/2014/main" id="{3181DD23-47C6-4981-9BDD-2D7031667D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0532" name="Date Placeholder 4">
            <a:extLst>
              <a:ext uri="{FF2B5EF4-FFF2-40B4-BE49-F238E27FC236}">
                <a16:creationId xmlns:a16="http://schemas.microsoft.com/office/drawing/2014/main" id="{4E6EA004-6046-40D5-B7DD-C577F079B0F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AE4C7090-C9B8-4DCF-9192-A5C119F6218F}"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50533" name="Footer Placeholder 5">
            <a:extLst>
              <a:ext uri="{FF2B5EF4-FFF2-40B4-BE49-F238E27FC236}">
                <a16:creationId xmlns:a16="http://schemas.microsoft.com/office/drawing/2014/main" id="{87A78F82-4275-4F59-906E-D621E4375E3A}"/>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50534" name="Slide Number Placeholder 6">
            <a:extLst>
              <a:ext uri="{FF2B5EF4-FFF2-40B4-BE49-F238E27FC236}">
                <a16:creationId xmlns:a16="http://schemas.microsoft.com/office/drawing/2014/main" id="{D627C337-9383-40F4-8B07-F7B40B57D1D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79428ECE-C557-400D-A862-A8A0AFFBB531}" type="slidenum">
              <a:rPr lang="en-US" altLang="en-US" smtClean="0">
                <a:latin typeface="Times New Roman" panose="02020603050405020304" pitchFamily="18" charset="0"/>
              </a:rPr>
              <a:pPr/>
              <a:t>67</a:t>
            </a:fld>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a:extLst>
              <a:ext uri="{FF2B5EF4-FFF2-40B4-BE49-F238E27FC236}">
                <a16:creationId xmlns:a16="http://schemas.microsoft.com/office/drawing/2014/main" id="{1AC5EC5B-3A15-4D0E-BA72-A09B532349D3}"/>
              </a:ext>
            </a:extLst>
          </p:cNvPr>
          <p:cNvSpPr>
            <a:spLocks noGrp="1" noRot="1" noChangeAspect="1" noChangeArrowheads="1" noTextEdit="1"/>
          </p:cNvSpPr>
          <p:nvPr>
            <p:ph type="sldImg"/>
          </p:nvPr>
        </p:nvSpPr>
        <p:spPr>
          <a:ln/>
        </p:spPr>
      </p:sp>
      <p:sp>
        <p:nvSpPr>
          <p:cNvPr id="152579" name="Notes Placeholder 2">
            <a:extLst>
              <a:ext uri="{FF2B5EF4-FFF2-40B4-BE49-F238E27FC236}">
                <a16:creationId xmlns:a16="http://schemas.microsoft.com/office/drawing/2014/main" id="{25E2AC19-35C8-420C-B822-B31636394F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1.5 / 1.2 = 1.25</a:t>
            </a:r>
          </a:p>
        </p:txBody>
      </p:sp>
      <p:sp>
        <p:nvSpPr>
          <p:cNvPr id="152580" name="Date Placeholder 4">
            <a:extLst>
              <a:ext uri="{FF2B5EF4-FFF2-40B4-BE49-F238E27FC236}">
                <a16:creationId xmlns:a16="http://schemas.microsoft.com/office/drawing/2014/main" id="{C375C150-D074-458D-941C-84461E6D7547}"/>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5E6EE12E-B577-4654-88BA-691B905B102E}"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52581" name="Footer Placeholder 5">
            <a:extLst>
              <a:ext uri="{FF2B5EF4-FFF2-40B4-BE49-F238E27FC236}">
                <a16:creationId xmlns:a16="http://schemas.microsoft.com/office/drawing/2014/main" id="{8E184DC9-1BFB-4760-8A1A-9934E22F5E31}"/>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52582" name="Slide Number Placeholder 6">
            <a:extLst>
              <a:ext uri="{FF2B5EF4-FFF2-40B4-BE49-F238E27FC236}">
                <a16:creationId xmlns:a16="http://schemas.microsoft.com/office/drawing/2014/main" id="{21CFC2F5-8E58-4B13-92E3-45B6EBCC1D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B1510748-96BA-4625-96FD-BF6536BA1365}"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BD70C840-B517-4D5B-B383-6B784E94F6B5}"/>
              </a:ext>
            </a:extLst>
          </p:cNvPr>
          <p:cNvSpPr>
            <a:spLocks noGrp="1" noRot="1" noChangeAspect="1" noChangeArrowheads="1" noTextEdit="1"/>
          </p:cNvSpPr>
          <p:nvPr>
            <p:ph type="sldImg"/>
          </p:nvPr>
        </p:nvSpPr>
        <p:spPr>
          <a:ln/>
        </p:spPr>
      </p:sp>
      <p:sp>
        <p:nvSpPr>
          <p:cNvPr id="154627" name="Notes Placeholder 2">
            <a:extLst>
              <a:ext uri="{FF2B5EF4-FFF2-40B4-BE49-F238E27FC236}">
                <a16:creationId xmlns:a16="http://schemas.microsoft.com/office/drawing/2014/main" id="{27A191DA-2741-4903-A8AA-482B6FF530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Ta(exec)= Tb(exec)</a:t>
            </a:r>
          </a:p>
          <a:p>
            <a:r>
              <a:rPr lang="en-US" altLang="en-US"/>
              <a:t>[CPIa x Ia/fa] = [CPIb x Ib/fb]</a:t>
            </a:r>
          </a:p>
          <a:p>
            <a:r>
              <a:rPr lang="en-US" altLang="en-US"/>
              <a:t>fb/fa = [CPIb x Ib] / [CPIa x Ia]</a:t>
            </a:r>
          </a:p>
          <a:p>
            <a:endParaRPr lang="en-US" altLang="en-US"/>
          </a:p>
          <a:p>
            <a:r>
              <a:rPr lang="en-US" altLang="en-US"/>
              <a:t>fb/fa = 1.37 </a:t>
            </a:r>
          </a:p>
          <a:p>
            <a:r>
              <a:rPr lang="en-US" altLang="en-US"/>
              <a:t>==================</a:t>
            </a:r>
          </a:p>
          <a:p>
            <a:endParaRPr lang="en-US" altLang="en-US"/>
          </a:p>
          <a:p>
            <a:r>
              <a:rPr lang="en-US" altLang="en-US"/>
              <a:t>                  [CPIb x Ib] / CRb</a:t>
            </a:r>
            <a:br>
              <a:rPr lang="en-US" altLang="en-US"/>
            </a:br>
            <a:r>
              <a:rPr lang="en-US" altLang="en-US"/>
              <a:t>Tb/Tn = -------------------------- </a:t>
            </a:r>
            <a:br>
              <a:rPr lang="en-US" altLang="en-US"/>
            </a:br>
            <a:r>
              <a:rPr lang="en-US" altLang="en-US"/>
              <a:t>                  [CPIn x In] / CRn</a:t>
            </a:r>
            <a:br>
              <a:rPr lang="en-US" altLang="en-US"/>
            </a:br>
            <a:br>
              <a:rPr lang="en-US" altLang="en-US"/>
            </a:br>
            <a:r>
              <a:rPr lang="en-US" altLang="en-US"/>
              <a:t>   [Note: CRb=CRn]</a:t>
            </a:r>
            <a:br>
              <a:rPr lang="en-US" altLang="en-US"/>
            </a:br>
            <a:r>
              <a:rPr lang="en-US" altLang="en-US"/>
              <a:t>           </a:t>
            </a:r>
            <a:br>
              <a:rPr lang="en-US" altLang="en-US"/>
            </a:br>
            <a:r>
              <a:rPr lang="en-US" altLang="en-US"/>
              <a:t>          [CPIb x Ib]</a:t>
            </a:r>
            <a:br>
              <a:rPr lang="en-US" altLang="en-US"/>
            </a:br>
            <a:r>
              <a:rPr lang="en-US" altLang="en-US"/>
              <a:t>   =   ------------------------</a:t>
            </a:r>
            <a:br>
              <a:rPr lang="en-US" altLang="en-US"/>
            </a:br>
            <a:r>
              <a:rPr lang="en-US" altLang="en-US"/>
              <a:t>           [CPIn x In]</a:t>
            </a:r>
            <a:br>
              <a:rPr lang="en-US" altLang="en-US"/>
            </a:br>
            <a:br>
              <a:rPr lang="en-US" altLang="en-US"/>
            </a:br>
            <a:r>
              <a:rPr lang="en-US" altLang="en-US"/>
              <a:t>         1.25  x 1.2 E9</a:t>
            </a:r>
            <a:br>
              <a:rPr lang="en-US" altLang="en-US"/>
            </a:br>
            <a:r>
              <a:rPr lang="en-US" altLang="en-US"/>
              <a:t>   =  ------------------</a:t>
            </a:r>
            <a:br>
              <a:rPr lang="en-US" altLang="en-US"/>
            </a:br>
            <a:r>
              <a:rPr lang="en-US" altLang="en-US"/>
              <a:t>         1.1  x 6E8 </a:t>
            </a:r>
            <a:br>
              <a:rPr lang="en-US" altLang="en-US"/>
            </a:br>
            <a:r>
              <a:rPr lang="en-US" altLang="en-US"/>
              <a:t>        </a:t>
            </a:r>
            <a:br>
              <a:rPr lang="en-US" altLang="en-US"/>
            </a:br>
            <a:r>
              <a:rPr lang="en-US" altLang="en-US"/>
              <a:t>        1.5 x E9             15</a:t>
            </a:r>
            <a:br>
              <a:rPr lang="en-US" altLang="en-US"/>
            </a:br>
            <a:r>
              <a:rPr lang="en-US" altLang="en-US"/>
              <a:t>  =  ---------------- = --------- = 2.27...</a:t>
            </a:r>
            <a:br>
              <a:rPr lang="en-US" altLang="en-US"/>
            </a:br>
            <a:r>
              <a:rPr lang="en-US" altLang="en-US"/>
              <a:t>        6.6 x E8            6.6</a:t>
            </a:r>
            <a:br>
              <a:rPr lang="en-US" altLang="en-US"/>
            </a:br>
            <a:br>
              <a:rPr lang="en-US" altLang="en-US"/>
            </a:br>
            <a:br>
              <a:rPr lang="en-US" altLang="en-US"/>
            </a:br>
            <a:endParaRPr lang="en-US" altLang="en-US"/>
          </a:p>
        </p:txBody>
      </p:sp>
      <p:sp>
        <p:nvSpPr>
          <p:cNvPr id="154628" name="Date Placeholder 4">
            <a:extLst>
              <a:ext uri="{FF2B5EF4-FFF2-40B4-BE49-F238E27FC236}">
                <a16:creationId xmlns:a16="http://schemas.microsoft.com/office/drawing/2014/main" id="{596FB38E-76C9-4197-9A01-7406A383587C}"/>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892BFC94-F7F3-4961-95E9-6AE6C5651631}"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54629" name="Footer Placeholder 5">
            <a:extLst>
              <a:ext uri="{FF2B5EF4-FFF2-40B4-BE49-F238E27FC236}">
                <a16:creationId xmlns:a16="http://schemas.microsoft.com/office/drawing/2014/main" id="{678BE5B5-FAB3-442C-A5B5-289F297E40EE}"/>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54630" name="Slide Number Placeholder 6">
            <a:extLst>
              <a:ext uri="{FF2B5EF4-FFF2-40B4-BE49-F238E27FC236}">
                <a16:creationId xmlns:a16="http://schemas.microsoft.com/office/drawing/2014/main" id="{7F36DCB5-B213-4602-8466-C60C83608D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880587B0-A650-4A31-AB1C-6B60BBDB01DA}"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6CDA95CB-48BC-474D-8AF0-FDF7D5E18C5B}"/>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6A9CEAD4-BD14-4A14-AF0A-3815E9CAE1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5604" name="Date Placeholder 4">
            <a:extLst>
              <a:ext uri="{FF2B5EF4-FFF2-40B4-BE49-F238E27FC236}">
                <a16:creationId xmlns:a16="http://schemas.microsoft.com/office/drawing/2014/main" id="{7D3CE02A-9F12-4D39-A962-740ED583D742}"/>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2F51BFEB-57BC-4DB6-9E35-F5CD459D4D54}"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25605" name="Footer Placeholder 5">
            <a:extLst>
              <a:ext uri="{FF2B5EF4-FFF2-40B4-BE49-F238E27FC236}">
                <a16:creationId xmlns:a16="http://schemas.microsoft.com/office/drawing/2014/main" id="{5FA0C11B-7405-42F7-A16A-819E3725A80C}"/>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25606" name="Slide Number Placeholder 6">
            <a:extLst>
              <a:ext uri="{FF2B5EF4-FFF2-40B4-BE49-F238E27FC236}">
                <a16:creationId xmlns:a16="http://schemas.microsoft.com/office/drawing/2014/main" id="{819BDD94-EF2A-4A16-A982-DDC35699F0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74F20BA8-7114-43E9-B3B2-67FE2A754751}"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a:extLst>
              <a:ext uri="{FF2B5EF4-FFF2-40B4-BE49-F238E27FC236}">
                <a16:creationId xmlns:a16="http://schemas.microsoft.com/office/drawing/2014/main" id="{CA408DA2-7294-4982-8521-4E1BF2A4A34C}"/>
              </a:ext>
            </a:extLst>
          </p:cNvPr>
          <p:cNvSpPr>
            <a:spLocks noGrp="1" noRot="1" noChangeAspect="1" noChangeArrowheads="1" noTextEdit="1"/>
          </p:cNvSpPr>
          <p:nvPr>
            <p:ph type="sldImg"/>
          </p:nvPr>
        </p:nvSpPr>
        <p:spPr>
          <a:ln/>
        </p:spPr>
      </p:sp>
      <p:sp>
        <p:nvSpPr>
          <p:cNvPr id="156675" name="Notes Placeholder 2">
            <a:extLst>
              <a:ext uri="{FF2B5EF4-FFF2-40B4-BE49-F238E27FC236}">
                <a16:creationId xmlns:a16="http://schemas.microsoft.com/office/drawing/2014/main" id="{D0C45E29-3C99-4CB7-BE9D-01DC628348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6676" name="Date Placeholder 4">
            <a:extLst>
              <a:ext uri="{FF2B5EF4-FFF2-40B4-BE49-F238E27FC236}">
                <a16:creationId xmlns:a16="http://schemas.microsoft.com/office/drawing/2014/main" id="{0FDA11CB-F38E-48D2-AE5A-655357A19BD9}"/>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804B4ECD-20DB-4698-B5B9-6EC89A9B8BEE}"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56677" name="Footer Placeholder 5">
            <a:extLst>
              <a:ext uri="{FF2B5EF4-FFF2-40B4-BE49-F238E27FC236}">
                <a16:creationId xmlns:a16="http://schemas.microsoft.com/office/drawing/2014/main" id="{1660777E-9E81-427A-A3CD-8D9C06B3CB31}"/>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56678" name="Slide Number Placeholder 6">
            <a:extLst>
              <a:ext uri="{FF2B5EF4-FFF2-40B4-BE49-F238E27FC236}">
                <a16:creationId xmlns:a16="http://schemas.microsoft.com/office/drawing/2014/main" id="{7333DA3D-4035-454B-92EA-52983F7A3BC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89721278-7873-4455-A4C6-A1887D26F9FC}"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F0A6A3C3-ED9F-4A4B-9679-25F90C4B0818}"/>
              </a:ext>
            </a:extLst>
          </p:cNvPr>
          <p:cNvSpPr>
            <a:spLocks noGrp="1" noRot="1" noChangeAspect="1" noChangeArrowheads="1" noTextEdit="1"/>
          </p:cNvSpPr>
          <p:nvPr>
            <p:ph type="sldImg"/>
          </p:nvPr>
        </p:nvSpPr>
        <p:spPr>
          <a:ln/>
        </p:spPr>
      </p:sp>
      <p:sp>
        <p:nvSpPr>
          <p:cNvPr id="158723" name="Notes Placeholder 2">
            <a:extLst>
              <a:ext uri="{FF2B5EF4-FFF2-40B4-BE49-F238E27FC236}">
                <a16:creationId xmlns:a16="http://schemas.microsoft.com/office/drawing/2014/main" id="{F5072DCB-CD4A-4629-BB59-59F8F71F24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8724" name="Date Placeholder 4">
            <a:extLst>
              <a:ext uri="{FF2B5EF4-FFF2-40B4-BE49-F238E27FC236}">
                <a16:creationId xmlns:a16="http://schemas.microsoft.com/office/drawing/2014/main" id="{5AA2F16C-665E-41DC-BB26-0E3A18C0F2BC}"/>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2A7843B4-A526-46AD-AE9C-F3FD2366C81B}"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58725" name="Footer Placeholder 5">
            <a:extLst>
              <a:ext uri="{FF2B5EF4-FFF2-40B4-BE49-F238E27FC236}">
                <a16:creationId xmlns:a16="http://schemas.microsoft.com/office/drawing/2014/main" id="{8DC8EFAD-3D94-46B6-AC94-E4439EF5217F}"/>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58726" name="Slide Number Placeholder 6">
            <a:extLst>
              <a:ext uri="{FF2B5EF4-FFF2-40B4-BE49-F238E27FC236}">
                <a16:creationId xmlns:a16="http://schemas.microsoft.com/office/drawing/2014/main" id="{EAE546BB-5A5C-4C25-97D6-E9C169E8B6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E02695BF-F09E-4206-AF2C-946E107CD210}" type="slidenum">
              <a:rPr lang="en-US" altLang="en-US" smtClean="0">
                <a:latin typeface="Times New Roman" panose="02020603050405020304" pitchFamily="18" charset="0"/>
              </a:rPr>
              <a:pPr/>
              <a:t>71</a:t>
            </a:fld>
            <a:endParaRPr lang="en-US" altLang="en-US">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a:extLst>
              <a:ext uri="{FF2B5EF4-FFF2-40B4-BE49-F238E27FC236}">
                <a16:creationId xmlns:a16="http://schemas.microsoft.com/office/drawing/2014/main" id="{8AEDDCA7-5A38-4C1F-AE5E-35B80F3286EF}"/>
              </a:ext>
            </a:extLst>
          </p:cNvPr>
          <p:cNvSpPr>
            <a:spLocks noGrp="1" noRot="1" noChangeAspect="1" noChangeArrowheads="1" noTextEdit="1"/>
          </p:cNvSpPr>
          <p:nvPr>
            <p:ph type="sldImg"/>
          </p:nvPr>
        </p:nvSpPr>
        <p:spPr>
          <a:ln/>
        </p:spPr>
      </p:sp>
      <p:sp>
        <p:nvSpPr>
          <p:cNvPr id="160771" name="Notes Placeholder 2">
            <a:extLst>
              <a:ext uri="{FF2B5EF4-FFF2-40B4-BE49-F238E27FC236}">
                <a16:creationId xmlns:a16="http://schemas.microsoft.com/office/drawing/2014/main" id="{EA20FC26-28EC-4C63-BAB0-E7F0688289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0772" name="Date Placeholder 4">
            <a:extLst>
              <a:ext uri="{FF2B5EF4-FFF2-40B4-BE49-F238E27FC236}">
                <a16:creationId xmlns:a16="http://schemas.microsoft.com/office/drawing/2014/main" id="{26457F7D-42F3-40D6-9FF0-E30AEA66C5B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3327C2A2-6150-408B-82A9-3B746135F17D}"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60773" name="Footer Placeholder 5">
            <a:extLst>
              <a:ext uri="{FF2B5EF4-FFF2-40B4-BE49-F238E27FC236}">
                <a16:creationId xmlns:a16="http://schemas.microsoft.com/office/drawing/2014/main" id="{F8FF4346-C68A-499A-B886-C42FF391906A}"/>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60774" name="Slide Number Placeholder 6">
            <a:extLst>
              <a:ext uri="{FF2B5EF4-FFF2-40B4-BE49-F238E27FC236}">
                <a16:creationId xmlns:a16="http://schemas.microsoft.com/office/drawing/2014/main" id="{852B918F-2818-42DC-9A44-CD476D54F7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305374A6-08DF-4473-B3D1-1AA1C9F76E8F}"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7A858E63-1468-401E-B008-8B05131A8597}"/>
              </a:ext>
            </a:extLst>
          </p:cNvPr>
          <p:cNvSpPr>
            <a:spLocks noGrp="1" noRot="1" noChangeAspect="1" noChangeArrowheads="1" noTextEdit="1"/>
          </p:cNvSpPr>
          <p:nvPr>
            <p:ph type="sldImg"/>
          </p:nvPr>
        </p:nvSpPr>
        <p:spPr>
          <a:ln/>
        </p:spPr>
      </p:sp>
      <p:sp>
        <p:nvSpPr>
          <p:cNvPr id="162819" name="Notes Placeholder 2">
            <a:extLst>
              <a:ext uri="{FF2B5EF4-FFF2-40B4-BE49-F238E27FC236}">
                <a16:creationId xmlns:a16="http://schemas.microsoft.com/office/drawing/2014/main" id="{D96CCC20-148C-4924-BB18-88EEB66863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2820" name="Date Placeholder 4">
            <a:extLst>
              <a:ext uri="{FF2B5EF4-FFF2-40B4-BE49-F238E27FC236}">
                <a16:creationId xmlns:a16="http://schemas.microsoft.com/office/drawing/2014/main" id="{D5821498-6A25-4217-BAAF-301D884FAD46}"/>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B200F73D-1746-483A-8E58-609E290E9DE0}"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62821" name="Footer Placeholder 5">
            <a:extLst>
              <a:ext uri="{FF2B5EF4-FFF2-40B4-BE49-F238E27FC236}">
                <a16:creationId xmlns:a16="http://schemas.microsoft.com/office/drawing/2014/main" id="{AFE8E5F1-DC5E-4F48-99E4-196EA7E2FA2E}"/>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62822" name="Slide Number Placeholder 6">
            <a:extLst>
              <a:ext uri="{FF2B5EF4-FFF2-40B4-BE49-F238E27FC236}">
                <a16:creationId xmlns:a16="http://schemas.microsoft.com/office/drawing/2014/main" id="{AAA1670C-7490-40C8-AE38-334D74F6F88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93E95675-4BF1-48F4-897D-9DA14E01171E}"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a:extLst>
              <a:ext uri="{FF2B5EF4-FFF2-40B4-BE49-F238E27FC236}">
                <a16:creationId xmlns:a16="http://schemas.microsoft.com/office/drawing/2014/main" id="{5952A548-20F0-463E-A5EB-F741AED0C4CC}"/>
              </a:ext>
            </a:extLst>
          </p:cNvPr>
          <p:cNvSpPr>
            <a:spLocks noGrp="1" noRot="1" noChangeAspect="1" noChangeArrowheads="1" noTextEdit="1"/>
          </p:cNvSpPr>
          <p:nvPr>
            <p:ph type="sldImg"/>
          </p:nvPr>
        </p:nvSpPr>
        <p:spPr>
          <a:ln/>
        </p:spPr>
      </p:sp>
      <p:sp>
        <p:nvSpPr>
          <p:cNvPr id="164867" name="Notes Placeholder 2">
            <a:extLst>
              <a:ext uri="{FF2B5EF4-FFF2-40B4-BE49-F238E27FC236}">
                <a16:creationId xmlns:a16="http://schemas.microsoft.com/office/drawing/2014/main" id="{5D0B304F-0B12-4163-ADCD-4B175B82B1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4868" name="Date Placeholder 4">
            <a:extLst>
              <a:ext uri="{FF2B5EF4-FFF2-40B4-BE49-F238E27FC236}">
                <a16:creationId xmlns:a16="http://schemas.microsoft.com/office/drawing/2014/main" id="{59D3F996-DB54-41C5-BFBE-732F54C5E3F3}"/>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9275421E-7DA1-475D-8035-CD45CDC0092A}"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164869" name="Footer Placeholder 5">
            <a:extLst>
              <a:ext uri="{FF2B5EF4-FFF2-40B4-BE49-F238E27FC236}">
                <a16:creationId xmlns:a16="http://schemas.microsoft.com/office/drawing/2014/main" id="{29FF1890-CED8-4375-8985-FA5C1B4FEA31}"/>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64870" name="Slide Number Placeholder 6">
            <a:extLst>
              <a:ext uri="{FF2B5EF4-FFF2-40B4-BE49-F238E27FC236}">
                <a16:creationId xmlns:a16="http://schemas.microsoft.com/office/drawing/2014/main" id="{F7F5BCBA-5DDB-4881-8E0B-9A0913F4EB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9B4FE8F6-B535-4BB3-A0DF-85D9A1446F96}"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61D08030-CFCD-40B6-AB07-4C767ECDB0D8}"/>
              </a:ext>
            </a:extLst>
          </p:cNvPr>
          <p:cNvSpPr>
            <a:spLocks noGrp="1" noRot="1" noChangeAspect="1" noChangeArrowheads="1" noTextEdit="1"/>
          </p:cNvSpPr>
          <p:nvPr>
            <p:ph type="sldImg"/>
          </p:nvPr>
        </p:nvSpPr>
        <p:spPr>
          <a:ln/>
        </p:spPr>
      </p:sp>
      <p:sp>
        <p:nvSpPr>
          <p:cNvPr id="27651" name="Notes Placeholder 2">
            <a:extLst>
              <a:ext uri="{FF2B5EF4-FFF2-40B4-BE49-F238E27FC236}">
                <a16:creationId xmlns:a16="http://schemas.microsoft.com/office/drawing/2014/main" id="{E438D3CC-204F-49C4-974C-E757E5691F4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2" name="Date Placeholder 4">
            <a:extLst>
              <a:ext uri="{FF2B5EF4-FFF2-40B4-BE49-F238E27FC236}">
                <a16:creationId xmlns:a16="http://schemas.microsoft.com/office/drawing/2014/main" id="{64E5649A-E295-46DB-BB7A-65336F2CDB25}"/>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5599004C-39FF-4826-A134-339B1743CC40}"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27653" name="Footer Placeholder 5">
            <a:extLst>
              <a:ext uri="{FF2B5EF4-FFF2-40B4-BE49-F238E27FC236}">
                <a16:creationId xmlns:a16="http://schemas.microsoft.com/office/drawing/2014/main" id="{2D5181B0-AC71-4CA1-945C-9676B5773098}"/>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27654" name="Slide Number Placeholder 6">
            <a:extLst>
              <a:ext uri="{FF2B5EF4-FFF2-40B4-BE49-F238E27FC236}">
                <a16:creationId xmlns:a16="http://schemas.microsoft.com/office/drawing/2014/main" id="{8BC37BD3-2A55-4D60-9974-CDC3ECB6F8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E3D9962C-1C0B-47E3-BCA2-73BF2065A074}"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CBA07632-D4B7-4499-8E4D-070B8A809985}"/>
              </a:ext>
            </a:extLst>
          </p:cNvPr>
          <p:cNvSpPr>
            <a:spLocks noGrp="1" noRot="1" noChangeAspect="1" noChangeArrowheads="1" noTextEdit="1"/>
          </p:cNvSpPr>
          <p:nvPr>
            <p:ph type="sldImg"/>
          </p:nvPr>
        </p:nvSpPr>
        <p:spPr>
          <a:ln/>
        </p:spPr>
      </p:sp>
      <p:sp>
        <p:nvSpPr>
          <p:cNvPr id="31747" name="Notes Placeholder 2">
            <a:extLst>
              <a:ext uri="{FF2B5EF4-FFF2-40B4-BE49-F238E27FC236}">
                <a16:creationId xmlns:a16="http://schemas.microsoft.com/office/drawing/2014/main" id="{C22E4C2E-05DB-44BE-8708-51329B54CE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1748" name="Date Placeholder 4">
            <a:extLst>
              <a:ext uri="{FF2B5EF4-FFF2-40B4-BE49-F238E27FC236}">
                <a16:creationId xmlns:a16="http://schemas.microsoft.com/office/drawing/2014/main" id="{3D12DDC7-EC39-4137-85CA-1014EF621775}"/>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6B9EE9E9-AC66-4D69-861B-6FE168913B2C}" type="datetime4">
              <a:rPr lang="en-US" altLang="en-US" smtClean="0">
                <a:latin typeface="Times New Roman" panose="02020603050405020304" pitchFamily="18" charset="0"/>
              </a:rPr>
              <a:pPr/>
              <a:t>August 13, 2022</a:t>
            </a:fld>
            <a:endParaRPr lang="en-US" altLang="en-US">
              <a:latin typeface="Times New Roman" panose="02020603050405020304" pitchFamily="18" charset="0"/>
            </a:endParaRPr>
          </a:p>
        </p:txBody>
      </p:sp>
      <p:sp>
        <p:nvSpPr>
          <p:cNvPr id="31749" name="Footer Placeholder 5">
            <a:extLst>
              <a:ext uri="{FF2B5EF4-FFF2-40B4-BE49-F238E27FC236}">
                <a16:creationId xmlns:a16="http://schemas.microsoft.com/office/drawing/2014/main" id="{C4D18AD6-EF5A-470E-BF4C-4B150E1067C3}"/>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1750" name="Slide Number Placeholder 6">
            <a:extLst>
              <a:ext uri="{FF2B5EF4-FFF2-40B4-BE49-F238E27FC236}">
                <a16:creationId xmlns:a16="http://schemas.microsoft.com/office/drawing/2014/main" id="{78ECB52A-D2EF-4945-B96E-814FCB238C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525">
              <a:defRPr>
                <a:solidFill>
                  <a:schemeClr val="tx1"/>
                </a:solidFill>
                <a:latin typeface="Arial" panose="020B0604020202020204" pitchFamily="34" charset="0"/>
              </a:defRPr>
            </a:lvl1pPr>
            <a:lvl2pPr marL="706438" indent="-269875" defTabSz="898525">
              <a:defRPr>
                <a:solidFill>
                  <a:schemeClr val="tx1"/>
                </a:solidFill>
                <a:latin typeface="Arial" panose="020B0604020202020204" pitchFamily="34" charset="0"/>
              </a:defRPr>
            </a:lvl2pPr>
            <a:lvl3pPr marL="1089025" indent="-214313" defTabSz="898525">
              <a:defRPr>
                <a:solidFill>
                  <a:schemeClr val="tx1"/>
                </a:solidFill>
                <a:latin typeface="Arial" panose="020B0604020202020204" pitchFamily="34" charset="0"/>
              </a:defRPr>
            </a:lvl3pPr>
            <a:lvl4pPr marL="1527175" indent="-214313" defTabSz="898525">
              <a:defRPr>
                <a:solidFill>
                  <a:schemeClr val="tx1"/>
                </a:solidFill>
                <a:latin typeface="Arial" panose="020B0604020202020204" pitchFamily="34" charset="0"/>
              </a:defRPr>
            </a:lvl4pPr>
            <a:lvl5pPr marL="1963738" indent="-214313" defTabSz="898525">
              <a:defRPr>
                <a:solidFill>
                  <a:schemeClr val="tx1"/>
                </a:solidFill>
                <a:latin typeface="Arial" panose="020B0604020202020204" pitchFamily="34" charset="0"/>
              </a:defRPr>
            </a:lvl5pPr>
            <a:lvl6pPr marL="2420938" indent="-214313" defTabSz="898525" eaLnBrk="0" fontAlgn="base" hangingPunct="0">
              <a:spcBef>
                <a:spcPct val="0"/>
              </a:spcBef>
              <a:spcAft>
                <a:spcPct val="0"/>
              </a:spcAft>
              <a:defRPr>
                <a:solidFill>
                  <a:schemeClr val="tx1"/>
                </a:solidFill>
                <a:latin typeface="Arial" panose="020B0604020202020204" pitchFamily="34" charset="0"/>
              </a:defRPr>
            </a:lvl6pPr>
            <a:lvl7pPr marL="2878138" indent="-214313" defTabSz="898525" eaLnBrk="0" fontAlgn="base" hangingPunct="0">
              <a:spcBef>
                <a:spcPct val="0"/>
              </a:spcBef>
              <a:spcAft>
                <a:spcPct val="0"/>
              </a:spcAft>
              <a:defRPr>
                <a:solidFill>
                  <a:schemeClr val="tx1"/>
                </a:solidFill>
                <a:latin typeface="Arial" panose="020B0604020202020204" pitchFamily="34" charset="0"/>
              </a:defRPr>
            </a:lvl7pPr>
            <a:lvl8pPr marL="3335338" indent="-214313" defTabSz="898525" eaLnBrk="0" fontAlgn="base" hangingPunct="0">
              <a:spcBef>
                <a:spcPct val="0"/>
              </a:spcBef>
              <a:spcAft>
                <a:spcPct val="0"/>
              </a:spcAft>
              <a:defRPr>
                <a:solidFill>
                  <a:schemeClr val="tx1"/>
                </a:solidFill>
                <a:latin typeface="Arial" panose="020B0604020202020204" pitchFamily="34" charset="0"/>
              </a:defRPr>
            </a:lvl8pPr>
            <a:lvl9pPr marL="3792538" indent="-214313" defTabSz="898525" eaLnBrk="0" fontAlgn="base" hangingPunct="0">
              <a:spcBef>
                <a:spcPct val="0"/>
              </a:spcBef>
              <a:spcAft>
                <a:spcPct val="0"/>
              </a:spcAft>
              <a:defRPr>
                <a:solidFill>
                  <a:schemeClr val="tx1"/>
                </a:solidFill>
                <a:latin typeface="Arial" panose="020B0604020202020204" pitchFamily="34" charset="0"/>
              </a:defRPr>
            </a:lvl9pPr>
          </a:lstStyle>
          <a:p>
            <a:fld id="{C3EC242C-A3A4-4C84-8ADA-86013A577FFD}"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89302C7-E499-4117-AA4C-AD2FD40983AB}"/>
              </a:ext>
            </a:extLst>
          </p:cNvPr>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p>
        </p:txBody>
      </p:sp>
      <p:sp>
        <p:nvSpPr>
          <p:cNvPr id="5" name="Rectangle 5">
            <a:extLst>
              <a:ext uri="{FF2B5EF4-FFF2-40B4-BE49-F238E27FC236}">
                <a16:creationId xmlns:a16="http://schemas.microsoft.com/office/drawing/2014/main" id="{24199FF7-7A96-4574-9C41-D825EC877EC3}"/>
              </a:ext>
            </a:extLst>
          </p:cNvPr>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p>
        </p:txBody>
      </p:sp>
      <p:sp>
        <p:nvSpPr>
          <p:cNvPr id="6" name="Rectangle 6">
            <a:extLst>
              <a:ext uri="{FF2B5EF4-FFF2-40B4-BE49-F238E27FC236}">
                <a16:creationId xmlns:a16="http://schemas.microsoft.com/office/drawing/2014/main" id="{DE540130-1DC3-450E-9136-937F75FCC0F8}"/>
              </a:ext>
            </a:extLst>
          </p:cNvPr>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p>
        </p:txBody>
      </p:sp>
      <p:sp>
        <p:nvSpPr>
          <p:cNvPr id="7" name="Rectangle 7">
            <a:extLst>
              <a:ext uri="{FF2B5EF4-FFF2-40B4-BE49-F238E27FC236}">
                <a16:creationId xmlns:a16="http://schemas.microsoft.com/office/drawing/2014/main" id="{42E8C799-51E4-4EF6-8C4B-0EA062837AC7}"/>
              </a:ext>
            </a:extLst>
          </p:cNvPr>
          <p:cNvSpPr>
            <a:spLocks noChangeArrowheads="1"/>
          </p:cNvSpPr>
          <p:nvPr/>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p>
            <a:pPr>
              <a:defRPr/>
            </a:pPr>
            <a:endParaRPr lang="en-US">
              <a:latin typeface="Arial" charset="0"/>
            </a:endParaRPr>
          </a:p>
        </p:txBody>
      </p:sp>
      <p:sp>
        <p:nvSpPr>
          <p:cNvPr id="8" name="Rectangle 9">
            <a:extLst>
              <a:ext uri="{FF2B5EF4-FFF2-40B4-BE49-F238E27FC236}">
                <a16:creationId xmlns:a16="http://schemas.microsoft.com/office/drawing/2014/main" id="{45C7225D-BBE0-4B6C-B76C-9F823A26F802}"/>
              </a:ext>
            </a:extLst>
          </p:cNvPr>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p>
        </p:txBody>
      </p:sp>
      <p:sp>
        <p:nvSpPr>
          <p:cNvPr id="9" name="Rectangle 10">
            <a:extLst>
              <a:ext uri="{FF2B5EF4-FFF2-40B4-BE49-F238E27FC236}">
                <a16:creationId xmlns:a16="http://schemas.microsoft.com/office/drawing/2014/main" id="{BA55594B-2D4F-4FF4-B9E5-2C34C8DA93EF}"/>
              </a:ext>
            </a:extLst>
          </p:cNvPr>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p>
        </p:txBody>
      </p:sp>
      <p:pic>
        <p:nvPicPr>
          <p:cNvPr id="10" name="Picture 14" descr="MK Logo (2).png">
            <a:extLst>
              <a:ext uri="{FF2B5EF4-FFF2-40B4-BE49-F238E27FC236}">
                <a16:creationId xmlns:a16="http://schemas.microsoft.com/office/drawing/2014/main" id="{1B18B601-DD84-4C9E-A5F2-D8AED3C30D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825" y="261938"/>
            <a:ext cx="1155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30">
            <a:extLst>
              <a:ext uri="{FF2B5EF4-FFF2-40B4-BE49-F238E27FC236}">
                <a16:creationId xmlns:a16="http://schemas.microsoft.com/office/drawing/2014/main" id="{B803D878-E721-4C72-AC66-073B0B762CB2}"/>
              </a:ext>
            </a:extLst>
          </p:cNvPr>
          <p:cNvGrpSpPr>
            <a:grpSpLocks/>
          </p:cNvGrpSpPr>
          <p:nvPr userDrawn="1"/>
        </p:nvGrpSpPr>
        <p:grpSpPr bwMode="auto">
          <a:xfrm>
            <a:off x="1774825" y="104775"/>
            <a:ext cx="6084888" cy="868363"/>
            <a:chOff x="1774113" y="104757"/>
            <a:chExt cx="6084936" cy="868541"/>
          </a:xfrm>
        </p:grpSpPr>
        <p:sp>
          <p:nvSpPr>
            <p:cNvPr id="12" name="TextBox 11">
              <a:extLst>
                <a:ext uri="{FF2B5EF4-FFF2-40B4-BE49-F238E27FC236}">
                  <a16:creationId xmlns:a16="http://schemas.microsoft.com/office/drawing/2014/main" id="{57F86BEE-B4D2-48C1-BD16-6B54B79A1DD8}"/>
                </a:ext>
              </a:extLst>
            </p:cNvPr>
            <p:cNvSpPr txBox="1"/>
            <p:nvPr userDrawn="1"/>
          </p:nvSpPr>
          <p:spPr>
            <a:xfrm>
              <a:off x="1774113" y="104757"/>
              <a:ext cx="6084936" cy="554152"/>
            </a:xfrm>
            <a:prstGeom prst="rect">
              <a:avLst/>
            </a:prstGeom>
            <a:noFill/>
          </p:spPr>
          <p:txBody>
            <a:bodyPr wrap="none">
              <a:spAutoFit/>
            </a:bodyPr>
            <a:lstStyle/>
            <a:p>
              <a:pPr>
                <a:defRPr/>
              </a:pPr>
              <a:r>
                <a:rPr lang="en-GB" sz="3000" b="1" cap="small" dirty="0">
                  <a:solidFill>
                    <a:schemeClr val="bg1"/>
                  </a:solidFill>
                  <a:latin typeface="Corbel" pitchFamily="34" charset="0"/>
                </a:rPr>
                <a:t>Computer Organization and Design</a:t>
              </a:r>
              <a:endParaRPr lang="en-US" sz="3000" b="1" cap="small" dirty="0">
                <a:solidFill>
                  <a:schemeClr val="bg1"/>
                </a:solidFill>
                <a:latin typeface="Corbel" pitchFamily="34" charset="0"/>
              </a:endParaRPr>
            </a:p>
          </p:txBody>
        </p:sp>
        <p:sp>
          <p:nvSpPr>
            <p:cNvPr id="13" name="TextBox 12">
              <a:extLst>
                <a:ext uri="{FF2B5EF4-FFF2-40B4-BE49-F238E27FC236}">
                  <a16:creationId xmlns:a16="http://schemas.microsoft.com/office/drawing/2014/main" id="{6B96D483-11EF-4E18-A25D-1750089F1E5B}"/>
                </a:ext>
              </a:extLst>
            </p:cNvPr>
            <p:cNvSpPr txBox="1">
              <a:spLocks noChangeArrowheads="1"/>
            </p:cNvSpPr>
            <p:nvPr userDrawn="1"/>
          </p:nvSpPr>
          <p:spPr bwMode="auto">
            <a:xfrm>
              <a:off x="2844096" y="573166"/>
              <a:ext cx="3957669" cy="40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GB" sz="2000">
                  <a:solidFill>
                    <a:schemeClr val="bg1"/>
                  </a:solidFill>
                </a:rPr>
                <a:t>The Hardware/Software Interface</a:t>
              </a:r>
              <a:endParaRPr lang="en-US" sz="2000">
                <a:solidFill>
                  <a:schemeClr val="bg1"/>
                </a:solidFill>
              </a:endParaRPr>
            </a:p>
          </p:txBody>
        </p:sp>
      </p:grpSp>
      <p:grpSp>
        <p:nvGrpSpPr>
          <p:cNvPr id="14" name="Group 29">
            <a:extLst>
              <a:ext uri="{FF2B5EF4-FFF2-40B4-BE49-F238E27FC236}">
                <a16:creationId xmlns:a16="http://schemas.microsoft.com/office/drawing/2014/main" id="{C6C06AA0-FFB9-4E14-B2A0-C3811EC74A65}"/>
              </a:ext>
            </a:extLst>
          </p:cNvPr>
          <p:cNvGrpSpPr>
            <a:grpSpLocks/>
          </p:cNvGrpSpPr>
          <p:nvPr userDrawn="1"/>
        </p:nvGrpSpPr>
        <p:grpSpPr bwMode="auto">
          <a:xfrm>
            <a:off x="8004175" y="93663"/>
            <a:ext cx="935038" cy="935037"/>
            <a:chOff x="7956376" y="116632"/>
            <a:chExt cx="936104" cy="936104"/>
          </a:xfrm>
        </p:grpSpPr>
        <p:sp>
          <p:nvSpPr>
            <p:cNvPr id="15" name="32-Point Star 18">
              <a:extLst>
                <a:ext uri="{FF2B5EF4-FFF2-40B4-BE49-F238E27FC236}">
                  <a16:creationId xmlns:a16="http://schemas.microsoft.com/office/drawing/2014/main" id="{5A8FA5A2-F93D-446B-B9C8-A867AF903E0B}"/>
                </a:ext>
              </a:extLst>
            </p:cNvPr>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p>
          </p:txBody>
        </p:sp>
        <p:sp>
          <p:nvSpPr>
            <p:cNvPr id="16" name="TextBox 15">
              <a:extLst>
                <a:ext uri="{FF2B5EF4-FFF2-40B4-BE49-F238E27FC236}">
                  <a16:creationId xmlns:a16="http://schemas.microsoft.com/office/drawing/2014/main" id="{1EADACB5-D0CB-47FC-8159-722EE84B2AC1}"/>
                </a:ext>
              </a:extLst>
            </p:cNvPr>
            <p:cNvSpPr txBox="1">
              <a:spLocks noChangeArrowheads="1"/>
            </p:cNvSpPr>
            <p:nvPr userDrawn="1"/>
          </p:nvSpPr>
          <p:spPr bwMode="auto">
            <a:xfrm>
              <a:off x="8112128" y="262849"/>
              <a:ext cx="642081" cy="70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GB" sz="2000">
                  <a:solidFill>
                    <a:schemeClr val="bg1"/>
                  </a:solidFill>
                  <a:latin typeface="Arial Black" panose="020B0A04020102020204" pitchFamily="34" charset="0"/>
                </a:rPr>
                <a:t>5</a:t>
              </a:r>
              <a:r>
                <a:rPr lang="en-GB" sz="2000" baseline="30000">
                  <a:solidFill>
                    <a:schemeClr val="bg1"/>
                  </a:solidFill>
                  <a:latin typeface="Arial Black" panose="020B0A04020102020204" pitchFamily="34" charset="0"/>
                </a:rPr>
                <a:t>th</a:t>
              </a:r>
              <a:endParaRPr lang="en-GB" sz="2000">
                <a:solidFill>
                  <a:schemeClr val="bg1"/>
                </a:solidFill>
                <a:latin typeface="Arial Black" panose="020B0A04020102020204" pitchFamily="34" charset="0"/>
              </a:endParaRPr>
            </a:p>
            <a:p>
              <a:pPr>
                <a:defRPr/>
              </a:pPr>
              <a:endParaRPr lang="en-US" sz="2000">
                <a:solidFill>
                  <a:schemeClr val="bg1"/>
                </a:solidFill>
                <a:latin typeface="Arial Black" panose="020B0A04020102020204" pitchFamily="34" charset="0"/>
              </a:endParaRPr>
            </a:p>
          </p:txBody>
        </p:sp>
        <p:sp>
          <p:nvSpPr>
            <p:cNvPr id="17" name="TextBox 16">
              <a:extLst>
                <a:ext uri="{FF2B5EF4-FFF2-40B4-BE49-F238E27FC236}">
                  <a16:creationId xmlns:a16="http://schemas.microsoft.com/office/drawing/2014/main" id="{AA8FBD18-CED0-40DF-981E-78D3A25B07BF}"/>
                </a:ext>
              </a:extLst>
            </p:cNvPr>
            <p:cNvSpPr txBox="1">
              <a:spLocks noChangeArrowheads="1"/>
            </p:cNvSpPr>
            <p:nvPr userDrawn="1"/>
          </p:nvSpPr>
          <p:spPr bwMode="auto">
            <a:xfrm>
              <a:off x="8064449" y="517139"/>
              <a:ext cx="732672" cy="30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GB" sz="1400">
                  <a:solidFill>
                    <a:schemeClr val="bg1"/>
                  </a:solidFill>
                </a:rPr>
                <a:t>Edition</a:t>
              </a:r>
              <a:endParaRPr lang="en-US" sz="1400">
                <a:solidFill>
                  <a:schemeClr val="bg1"/>
                </a:solidFill>
              </a:endParaRPr>
            </a:p>
          </p:txBody>
        </p:sp>
      </p:grpSp>
      <p:sp>
        <p:nvSpPr>
          <p:cNvPr id="295939" name="Rectangle 3"/>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295940" name="Rectangle 4"/>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3485279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C4FB5105-58B3-4659-A2CC-695BB0BAFBCF}"/>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A52F2AB9-DF40-4970-B15C-ECBE9D0952D7}" type="slidenum">
              <a:rPr lang="en-AU"/>
              <a:pPr>
                <a:defRPr/>
              </a:pPr>
              <a:t>‹#›</a:t>
            </a:fld>
            <a:endParaRPr lang="en-AU"/>
          </a:p>
        </p:txBody>
      </p:sp>
    </p:spTree>
    <p:extLst>
      <p:ext uri="{BB962C8B-B14F-4D97-AF65-F5344CB8AC3E}">
        <p14:creationId xmlns:p14="http://schemas.microsoft.com/office/powerpoint/2010/main" val="117655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94E42FA3-A468-4A8A-A815-7CA2DD9146AD}"/>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3555AB52-39BA-48A7-812E-A947F94CC6A3}" type="slidenum">
              <a:rPr lang="en-AU"/>
              <a:pPr>
                <a:defRPr/>
              </a:pPr>
              <a:t>‹#›</a:t>
            </a:fld>
            <a:endParaRPr lang="en-AU"/>
          </a:p>
        </p:txBody>
      </p:sp>
    </p:spTree>
    <p:extLst>
      <p:ext uri="{BB962C8B-B14F-4D97-AF65-F5344CB8AC3E}">
        <p14:creationId xmlns:p14="http://schemas.microsoft.com/office/powerpoint/2010/main" val="3626757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71571FEE-EDF8-4F34-B327-6B7058A0EC94}"/>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CCCF1EC6-C1D2-4F68-A230-E74AA32F322C}" type="slidenum">
              <a:rPr lang="en-AU"/>
              <a:pPr>
                <a:defRPr/>
              </a:pPr>
              <a:t>‹#›</a:t>
            </a:fld>
            <a:endParaRPr lang="en-AU"/>
          </a:p>
        </p:txBody>
      </p:sp>
    </p:spTree>
    <p:extLst>
      <p:ext uri="{BB962C8B-B14F-4D97-AF65-F5344CB8AC3E}">
        <p14:creationId xmlns:p14="http://schemas.microsoft.com/office/powerpoint/2010/main" val="2650896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E1A93CD8-851B-4324-94B9-C56883E3004B}"/>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6D886210-1A2B-437D-BA53-71094A9F3190}" type="slidenum">
              <a:rPr lang="en-AU"/>
              <a:pPr>
                <a:defRPr/>
              </a:pPr>
              <a:t>‹#›</a:t>
            </a:fld>
            <a:endParaRPr lang="en-AU"/>
          </a:p>
        </p:txBody>
      </p:sp>
    </p:spTree>
    <p:extLst>
      <p:ext uri="{BB962C8B-B14F-4D97-AF65-F5344CB8AC3E}">
        <p14:creationId xmlns:p14="http://schemas.microsoft.com/office/powerpoint/2010/main" val="3876484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8270875"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4213" y="3757613"/>
            <a:ext cx="8270875"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297F1810-A27F-4339-AB7D-A99F78D132EE}"/>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4A1CA0DF-944D-4509-B11C-6BC5B61C7572}" type="slidenum">
              <a:rPr lang="en-AU"/>
              <a:pPr>
                <a:defRPr/>
              </a:pPr>
              <a:t>‹#›</a:t>
            </a:fld>
            <a:endParaRPr lang="en-AU"/>
          </a:p>
        </p:txBody>
      </p:sp>
    </p:spTree>
    <p:extLst>
      <p:ext uri="{BB962C8B-B14F-4D97-AF65-F5344CB8AC3E}">
        <p14:creationId xmlns:p14="http://schemas.microsoft.com/office/powerpoint/2010/main" val="3723506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
        <p:nvSpPr>
          <p:cNvPr id="4" name="Footer Placeholder 3">
            <a:extLst>
              <a:ext uri="{FF2B5EF4-FFF2-40B4-BE49-F238E27FC236}">
                <a16:creationId xmlns:a16="http://schemas.microsoft.com/office/drawing/2014/main" id="{5462E8A0-58ED-48BD-A37F-A82F75CFE459}"/>
              </a:ext>
            </a:extLst>
          </p:cNvPr>
          <p:cNvSpPr>
            <a:spLocks noGrp="1"/>
          </p:cNvSpPr>
          <p:nvPr>
            <p:ph type="ftr" sz="quarter" idx="10"/>
          </p:nvPr>
        </p:nvSpPr>
        <p:spPr>
          <a:xfrm>
            <a:off x="1042988" y="6381750"/>
            <a:ext cx="7272337" cy="358775"/>
          </a:xfrm>
        </p:spPr>
        <p:txBody>
          <a:bodyPr/>
          <a:lstStyle>
            <a:lvl1pPr>
              <a:defRPr/>
            </a:lvl1pPr>
          </a:lstStyle>
          <a:p>
            <a:pPr>
              <a:defRPr/>
            </a:pPr>
            <a:r>
              <a:rPr lang="en-AU"/>
              <a:t>Copyright © 2012, Elsevier Inc. All rights reserved.</a:t>
            </a:r>
          </a:p>
        </p:txBody>
      </p:sp>
    </p:spTree>
    <p:extLst>
      <p:ext uri="{BB962C8B-B14F-4D97-AF65-F5344CB8AC3E}">
        <p14:creationId xmlns:p14="http://schemas.microsoft.com/office/powerpoint/2010/main" val="263767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D30BB6CB-0798-4BBF-A600-B729147E3BC9}"/>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57AEED2D-B599-436D-8EB0-5D3E49CDBFF5}" type="slidenum">
              <a:rPr lang="en-AU"/>
              <a:pPr>
                <a:defRPr/>
              </a:pPr>
              <a:t>‹#›</a:t>
            </a:fld>
            <a:endParaRPr lang="en-AU"/>
          </a:p>
        </p:txBody>
      </p:sp>
    </p:spTree>
    <p:extLst>
      <p:ext uri="{BB962C8B-B14F-4D97-AF65-F5344CB8AC3E}">
        <p14:creationId xmlns:p14="http://schemas.microsoft.com/office/powerpoint/2010/main" val="116228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ABEEE9B5-3F80-4879-8A90-8CA98EBB5D53}"/>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A922D813-3F3E-4EF2-B188-27E12CCB5DAA}" type="slidenum">
              <a:rPr lang="en-AU"/>
              <a:pPr>
                <a:defRPr/>
              </a:pPr>
              <a:t>‹#›</a:t>
            </a:fld>
            <a:endParaRPr lang="en-AU"/>
          </a:p>
        </p:txBody>
      </p:sp>
    </p:spTree>
    <p:extLst>
      <p:ext uri="{BB962C8B-B14F-4D97-AF65-F5344CB8AC3E}">
        <p14:creationId xmlns:p14="http://schemas.microsoft.com/office/powerpoint/2010/main" val="192390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0500CF18-FCCE-4E6A-95CA-62CDBD5935C6}"/>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EAF5CD69-335E-4FFB-A903-74ABDCC73B7D}" type="slidenum">
              <a:rPr lang="en-AU"/>
              <a:pPr>
                <a:defRPr/>
              </a:pPr>
              <a:t>‹#›</a:t>
            </a:fld>
            <a:endParaRPr lang="en-AU"/>
          </a:p>
        </p:txBody>
      </p:sp>
    </p:spTree>
    <p:extLst>
      <p:ext uri="{BB962C8B-B14F-4D97-AF65-F5344CB8AC3E}">
        <p14:creationId xmlns:p14="http://schemas.microsoft.com/office/powerpoint/2010/main" val="130066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857A85BD-B9EF-4398-90CA-DF7D9BB5888B}"/>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47D50E5D-2C3B-403A-BE4A-7628B9BEC3BC}" type="slidenum">
              <a:rPr lang="en-AU"/>
              <a:pPr>
                <a:defRPr/>
              </a:pPr>
              <a:t>‹#›</a:t>
            </a:fld>
            <a:endParaRPr lang="en-AU"/>
          </a:p>
        </p:txBody>
      </p:sp>
    </p:spTree>
    <p:extLst>
      <p:ext uri="{BB962C8B-B14F-4D97-AF65-F5344CB8AC3E}">
        <p14:creationId xmlns:p14="http://schemas.microsoft.com/office/powerpoint/2010/main" val="3639073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625EB52E-4825-4E81-A772-260895ECAED2}"/>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E7223C87-A914-4C94-9835-BA38F647B676}" type="slidenum">
              <a:rPr lang="en-AU"/>
              <a:pPr>
                <a:defRPr/>
              </a:pPr>
              <a:t>‹#›</a:t>
            </a:fld>
            <a:endParaRPr lang="en-AU"/>
          </a:p>
        </p:txBody>
      </p:sp>
    </p:spTree>
    <p:extLst>
      <p:ext uri="{BB962C8B-B14F-4D97-AF65-F5344CB8AC3E}">
        <p14:creationId xmlns:p14="http://schemas.microsoft.com/office/powerpoint/2010/main" val="871261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8976632A-267B-418A-A6FC-24EA6A059EE7}"/>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76D6948E-CF3D-4CC5-BF2B-15A8E047CF2E}" type="slidenum">
              <a:rPr lang="en-AU"/>
              <a:pPr>
                <a:defRPr/>
              </a:pPr>
              <a:t>‹#›</a:t>
            </a:fld>
            <a:endParaRPr lang="en-AU"/>
          </a:p>
        </p:txBody>
      </p:sp>
    </p:spTree>
    <p:extLst>
      <p:ext uri="{BB962C8B-B14F-4D97-AF65-F5344CB8AC3E}">
        <p14:creationId xmlns:p14="http://schemas.microsoft.com/office/powerpoint/2010/main" val="3691721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E6BB5AF5-AA82-4CF0-9D8F-0E5D7BFD22D8}"/>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3F59FE69-6191-4450-9953-DCA48CBA9DF5}" type="slidenum">
              <a:rPr lang="en-AU"/>
              <a:pPr>
                <a:defRPr/>
              </a:pPr>
              <a:t>‹#›</a:t>
            </a:fld>
            <a:endParaRPr lang="en-AU"/>
          </a:p>
        </p:txBody>
      </p:sp>
    </p:spTree>
    <p:extLst>
      <p:ext uri="{BB962C8B-B14F-4D97-AF65-F5344CB8AC3E}">
        <p14:creationId xmlns:p14="http://schemas.microsoft.com/office/powerpoint/2010/main" val="565170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D7BC5B0-D4FA-4120-A9D9-A7E2DCC4DF9D}"/>
              </a:ext>
            </a:extLst>
          </p:cNvPr>
          <p:cNvSpPr>
            <a:spLocks noGrp="1" noChangeArrowheads="1"/>
          </p:cNvSpPr>
          <p:nvPr>
            <p:ph type="ftr" sz="quarter" idx="10"/>
          </p:nvPr>
        </p:nvSpPr>
        <p:spPr>
          <a:ln/>
        </p:spPr>
        <p:txBody>
          <a:bodyPr/>
          <a:lstStyle>
            <a:lvl1pPr>
              <a:defRPr/>
            </a:lvl1pPr>
          </a:lstStyle>
          <a:p>
            <a:pPr>
              <a:defRPr/>
            </a:pPr>
            <a:r>
              <a:rPr lang="en-AU"/>
              <a:t>Chapter 1 — Computer Abstractions and Technology — </a:t>
            </a:r>
            <a:fld id="{9BBF7015-8B56-4B94-A5D4-EC32DFD49698}" type="slidenum">
              <a:rPr lang="en-AU"/>
              <a:pPr>
                <a:defRPr/>
              </a:pPr>
              <a:t>‹#›</a:t>
            </a:fld>
            <a:endParaRPr lang="en-AU"/>
          </a:p>
        </p:txBody>
      </p:sp>
    </p:spTree>
    <p:extLst>
      <p:ext uri="{BB962C8B-B14F-4D97-AF65-F5344CB8AC3E}">
        <p14:creationId xmlns:p14="http://schemas.microsoft.com/office/powerpoint/2010/main" val="2653840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211BD72-386C-412D-967D-3B2B9325D133}"/>
              </a:ext>
            </a:extLst>
          </p:cNvPr>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p>
        </p:txBody>
      </p:sp>
      <p:sp>
        <p:nvSpPr>
          <p:cNvPr id="1027" name="Rectangle 3">
            <a:extLst>
              <a:ext uri="{FF2B5EF4-FFF2-40B4-BE49-F238E27FC236}">
                <a16:creationId xmlns:a16="http://schemas.microsoft.com/office/drawing/2014/main" id="{AE52B8C0-3538-41AF-8FAF-19F772B596E5}"/>
              </a:ext>
            </a:extLst>
          </p:cNvPr>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en-US"/>
              <a:t>Click to edit Master title style</a:t>
            </a:r>
          </a:p>
        </p:txBody>
      </p:sp>
      <p:sp>
        <p:nvSpPr>
          <p:cNvPr id="1028" name="Rectangle 4">
            <a:extLst>
              <a:ext uri="{FF2B5EF4-FFF2-40B4-BE49-F238E27FC236}">
                <a16:creationId xmlns:a16="http://schemas.microsoft.com/office/drawing/2014/main" id="{018D6873-CA04-4CC6-8671-76730CB92BF8}"/>
              </a:ext>
            </a:extLst>
          </p:cNvPr>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294917" name="Rectangle 5">
            <a:extLst>
              <a:ext uri="{FF2B5EF4-FFF2-40B4-BE49-F238E27FC236}">
                <a16:creationId xmlns:a16="http://schemas.microsoft.com/office/drawing/2014/main" id="{7ABB9EC0-06DA-4E3D-95DF-175F4A890A6B}"/>
              </a:ext>
            </a:extLst>
          </p:cNvPr>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lvl1pPr>
          </a:lstStyle>
          <a:p>
            <a:pPr>
              <a:defRPr/>
            </a:pPr>
            <a:r>
              <a:rPr lang="en-AU"/>
              <a:t>Chapter 1 — Computer Abstractions and Technology — </a:t>
            </a:r>
            <a:fld id="{8CC706FF-1F5D-457D-BCEE-C09568247AC4}" type="slidenum">
              <a:rPr lang="en-AU"/>
              <a:pPr>
                <a:defRPr/>
              </a:pPr>
              <a:t>‹#›</a:t>
            </a:fld>
            <a:endParaRPr lang="en-AU"/>
          </a:p>
        </p:txBody>
      </p:sp>
      <p:sp>
        <p:nvSpPr>
          <p:cNvPr id="1030" name="Rectangle 7">
            <a:extLst>
              <a:ext uri="{FF2B5EF4-FFF2-40B4-BE49-F238E27FC236}">
                <a16:creationId xmlns:a16="http://schemas.microsoft.com/office/drawing/2014/main" id="{CB682466-EDAD-4556-A43E-8A9A5D44385F}"/>
              </a:ext>
            </a:extLst>
          </p:cNvPr>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p>
        </p:txBody>
      </p:sp>
      <p:pic>
        <p:nvPicPr>
          <p:cNvPr id="1031" name="Picture 7" descr="MK Logo.jpg">
            <a:extLst>
              <a:ext uri="{FF2B5EF4-FFF2-40B4-BE49-F238E27FC236}">
                <a16:creationId xmlns:a16="http://schemas.microsoft.com/office/drawing/2014/main" id="{76CB539E-F114-4D18-8642-D33C99BDE134}"/>
              </a:ext>
            </a:extLst>
          </p:cNvPr>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0" y="6270625"/>
            <a:ext cx="16192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65" r:id="rId1"/>
    <p:sldLayoutId id="2147485052" r:id="rId2"/>
    <p:sldLayoutId id="2147485053" r:id="rId3"/>
    <p:sldLayoutId id="2147485054" r:id="rId4"/>
    <p:sldLayoutId id="2147485055" r:id="rId5"/>
    <p:sldLayoutId id="2147485056" r:id="rId6"/>
    <p:sldLayoutId id="2147485057" r:id="rId7"/>
    <p:sldLayoutId id="2147485058" r:id="rId8"/>
    <p:sldLayoutId id="2147485059" r:id="rId9"/>
    <p:sldLayoutId id="2147485060" r:id="rId10"/>
    <p:sldLayoutId id="2147485061" r:id="rId11"/>
    <p:sldLayoutId id="2147485062" r:id="rId12"/>
    <p:sldLayoutId id="2147485063" r:id="rId13"/>
    <p:sldLayoutId id="2147485064" r:id="rId14"/>
    <p:sldLayoutId id="2147485066" r:id="rId15"/>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Wafer%20to%20Chip.mp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1.wmf"/><Relationship Id="rId5" Type="http://schemas.openxmlformats.org/officeDocument/2006/relationships/oleObject" Target="../embeddings/oleObject8.bin"/><Relationship Id="rId4" Type="http://schemas.openxmlformats.org/officeDocument/2006/relationships/image" Target="../media/image40.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wmf"/></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hyperlink" Target="http://www.cs.berkeley.edu/~pattrsn/Arch/prototypes2.html" TargetMode="External"/><Relationship Id="rId4" Type="http://schemas.openxmlformats.org/officeDocument/2006/relationships/hyperlink" Target="http://www.cs.berkeley.edu/~pattrsn/Arch/RISC1.jp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7.wmf"/><Relationship Id="rId5" Type="http://schemas.openxmlformats.org/officeDocument/2006/relationships/oleObject" Target="../embeddings/oleObject15.bin"/><Relationship Id="rId4" Type="http://schemas.openxmlformats.org/officeDocument/2006/relationships/image" Target="../media/image56.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8.w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6D121C4-05B2-4E1B-BFED-90BAF9D0A6BB}"/>
              </a:ext>
            </a:extLst>
          </p:cNvPr>
          <p:cNvSpPr>
            <a:spLocks noGrp="1" noChangeArrowheads="1"/>
          </p:cNvSpPr>
          <p:nvPr>
            <p:ph type="ctrTitle"/>
          </p:nvPr>
        </p:nvSpPr>
        <p:spPr>
          <a:xfrm>
            <a:off x="1908175" y="2060575"/>
            <a:ext cx="6994525" cy="2130425"/>
          </a:xfrm>
        </p:spPr>
        <p:txBody>
          <a:bodyPr/>
          <a:lstStyle/>
          <a:p>
            <a:r>
              <a:rPr lang="en-US" altLang="en-US" sz="4000"/>
              <a:t>CSCI 3301: </a:t>
            </a:r>
            <a:br>
              <a:rPr lang="en-US" altLang="en-US" sz="4000"/>
            </a:br>
            <a:r>
              <a:rPr lang="en-US" altLang="en-US" sz="4000"/>
              <a:t>Computer Organization</a:t>
            </a:r>
          </a:p>
        </p:txBody>
      </p:sp>
      <p:sp>
        <p:nvSpPr>
          <p:cNvPr id="6147" name="TextBox 2">
            <a:extLst>
              <a:ext uri="{FF2B5EF4-FFF2-40B4-BE49-F238E27FC236}">
                <a16:creationId xmlns:a16="http://schemas.microsoft.com/office/drawing/2014/main" id="{A3CF51F9-30B2-48CE-8A73-F3B462CC18EE}"/>
              </a:ext>
            </a:extLst>
          </p:cNvPr>
          <p:cNvSpPr txBox="1">
            <a:spLocks noChangeArrowheads="1"/>
          </p:cNvSpPr>
          <p:nvPr/>
        </p:nvSpPr>
        <p:spPr bwMode="auto">
          <a:xfrm>
            <a:off x="2743200" y="5378450"/>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400"/>
              <a:t>Abdullah Yasin Nur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D6422C84-2AF2-4110-BA73-B306468E400C}"/>
              </a:ext>
            </a:extLst>
          </p:cNvPr>
          <p:cNvSpPr>
            <a:spLocks noGrp="1" noChangeArrowheads="1"/>
          </p:cNvSpPr>
          <p:nvPr>
            <p:ph type="title"/>
          </p:nvPr>
        </p:nvSpPr>
        <p:spPr/>
        <p:txBody>
          <a:bodyPr/>
          <a:lstStyle/>
          <a:p>
            <a:r>
              <a:rPr lang="en-US" altLang="en-US"/>
              <a:t>How do computers work?</a:t>
            </a:r>
          </a:p>
        </p:txBody>
      </p:sp>
      <p:sp>
        <p:nvSpPr>
          <p:cNvPr id="32771" name="Footer Placeholder 3">
            <a:extLst>
              <a:ext uri="{FF2B5EF4-FFF2-40B4-BE49-F238E27FC236}">
                <a16:creationId xmlns:a16="http://schemas.microsoft.com/office/drawing/2014/main" id="{9E4FE9D2-7A7B-4F61-99B1-C81DA50C3F7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351EF54D-367B-4BB2-9495-527948A3E782}" type="slidenum">
              <a:rPr lang="en-AU" altLang="en-US" sz="1400" smtClean="0"/>
              <a:pPr>
                <a:spcBef>
                  <a:spcPct val="0"/>
                </a:spcBef>
                <a:buClrTx/>
                <a:buSzTx/>
                <a:buFontTx/>
                <a:buNone/>
              </a:pPr>
              <a:t>10</a:t>
            </a:fld>
            <a:endParaRPr lang="en-AU" altLang="en-US" sz="1400"/>
          </a:p>
        </p:txBody>
      </p:sp>
      <p:sp>
        <p:nvSpPr>
          <p:cNvPr id="32772" name="TextBox 4">
            <a:extLst>
              <a:ext uri="{FF2B5EF4-FFF2-40B4-BE49-F238E27FC236}">
                <a16:creationId xmlns:a16="http://schemas.microsoft.com/office/drawing/2014/main" id="{4AC4FD53-BCDA-454D-BEB3-658EC6046460}"/>
              </a:ext>
            </a:extLst>
          </p:cNvPr>
          <p:cNvSpPr txBox="1">
            <a:spLocks noChangeArrowheads="1"/>
          </p:cNvSpPr>
          <p:nvPr/>
        </p:nvSpPr>
        <p:spPr bwMode="auto">
          <a:xfrm>
            <a:off x="539750" y="1125538"/>
            <a:ext cx="8404225"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spcAft>
                <a:spcPts val="600"/>
              </a:spcAft>
              <a:buClrTx/>
              <a:buSzTx/>
              <a:buFont typeface="Arial" panose="020B0604020202020204" pitchFamily="34" charset="0"/>
              <a:buChar char="•"/>
            </a:pPr>
            <a:r>
              <a:rPr lang="en-US" altLang="en-US" sz="2400"/>
              <a:t>Applications software</a:t>
            </a:r>
          </a:p>
          <a:p>
            <a:pPr>
              <a:spcBef>
                <a:spcPct val="0"/>
              </a:spcBef>
              <a:spcAft>
                <a:spcPts val="600"/>
              </a:spcAft>
              <a:buClrTx/>
              <a:buSzTx/>
              <a:buFont typeface="Arial" panose="020B0604020202020204" pitchFamily="34" charset="0"/>
              <a:buChar char="•"/>
            </a:pPr>
            <a:r>
              <a:rPr lang="en-US" altLang="en-US" sz="2400"/>
              <a:t>Systems software</a:t>
            </a:r>
          </a:p>
          <a:p>
            <a:pPr>
              <a:spcBef>
                <a:spcPct val="0"/>
              </a:spcBef>
              <a:spcAft>
                <a:spcPts val="600"/>
              </a:spcAft>
              <a:buClrTx/>
              <a:buSzTx/>
              <a:buFont typeface="Arial" panose="020B0604020202020204" pitchFamily="34" charset="0"/>
              <a:buChar char="•"/>
            </a:pPr>
            <a:r>
              <a:rPr lang="en-US" altLang="en-US" sz="2400"/>
              <a:t>Assembly Language</a:t>
            </a:r>
          </a:p>
          <a:p>
            <a:pPr>
              <a:spcBef>
                <a:spcPct val="0"/>
              </a:spcBef>
              <a:spcAft>
                <a:spcPts val="600"/>
              </a:spcAft>
              <a:buClrTx/>
              <a:buSzTx/>
              <a:buFont typeface="Arial" panose="020B0604020202020204" pitchFamily="34" charset="0"/>
              <a:buChar char="•"/>
            </a:pPr>
            <a:r>
              <a:rPr lang="en-US" altLang="en-US" sz="2400"/>
              <a:t>Machine Language</a:t>
            </a:r>
          </a:p>
          <a:p>
            <a:pPr>
              <a:spcBef>
                <a:spcPct val="0"/>
              </a:spcBef>
              <a:spcAft>
                <a:spcPts val="600"/>
              </a:spcAft>
              <a:buClrTx/>
              <a:buSzTx/>
              <a:buFont typeface="Arial" panose="020B0604020202020204" pitchFamily="34" charset="0"/>
              <a:buChar char="•"/>
            </a:pPr>
            <a:r>
              <a:rPr lang="en-US" altLang="en-US" sz="2400"/>
              <a:t>Architectural Issues</a:t>
            </a:r>
          </a:p>
          <a:p>
            <a:pPr>
              <a:spcBef>
                <a:spcPct val="0"/>
              </a:spcBef>
              <a:spcAft>
                <a:spcPts val="600"/>
              </a:spcAft>
              <a:buClrTx/>
              <a:buSzTx/>
              <a:buFont typeface="Arial" panose="020B0604020202020204" pitchFamily="34" charset="0"/>
              <a:buChar char="•"/>
            </a:pPr>
            <a:r>
              <a:rPr lang="en-US" altLang="en-US" sz="2400"/>
              <a:t>Sequential logic, finite state machines</a:t>
            </a:r>
          </a:p>
          <a:p>
            <a:pPr>
              <a:spcBef>
                <a:spcPct val="0"/>
              </a:spcBef>
              <a:spcAft>
                <a:spcPts val="600"/>
              </a:spcAft>
              <a:buClrTx/>
              <a:buSzTx/>
              <a:buFont typeface="Arial" panose="020B0604020202020204" pitchFamily="34" charset="0"/>
              <a:buChar char="•"/>
            </a:pPr>
            <a:r>
              <a:rPr lang="en-US" altLang="en-US" sz="2400"/>
              <a:t>Combinational logic, Arithmetic circuits</a:t>
            </a:r>
          </a:p>
          <a:p>
            <a:pPr>
              <a:spcBef>
                <a:spcPct val="0"/>
              </a:spcBef>
              <a:spcAft>
                <a:spcPts val="600"/>
              </a:spcAft>
              <a:buClrTx/>
              <a:buSzTx/>
              <a:buFont typeface="Arial" panose="020B0604020202020204" pitchFamily="34" charset="0"/>
              <a:buChar char="•"/>
            </a:pPr>
            <a:r>
              <a:rPr lang="en-US" altLang="en-US" sz="2400"/>
              <a:t>Boolean logic, 1s and 0s</a:t>
            </a:r>
          </a:p>
          <a:p>
            <a:pPr>
              <a:spcBef>
                <a:spcPct val="0"/>
              </a:spcBef>
              <a:spcAft>
                <a:spcPts val="600"/>
              </a:spcAft>
              <a:buClrTx/>
              <a:buSzTx/>
              <a:buFont typeface="Arial" panose="020B0604020202020204" pitchFamily="34" charset="0"/>
              <a:buChar char="•"/>
            </a:pPr>
            <a:r>
              <a:rPr lang="en-US" altLang="en-US" sz="2400"/>
              <a:t>Transistors</a:t>
            </a:r>
          </a:p>
          <a:p>
            <a:pPr>
              <a:spcBef>
                <a:spcPct val="0"/>
              </a:spcBef>
              <a:spcAft>
                <a:spcPts val="600"/>
              </a:spcAft>
              <a:buClrTx/>
              <a:buSzTx/>
              <a:buFont typeface="Arial" panose="020B0604020202020204" pitchFamily="34" charset="0"/>
              <a:buChar char="•"/>
            </a:pPr>
            <a:r>
              <a:rPr lang="en-US" altLang="en-US" sz="2400"/>
              <a:t>Semiconductors – Silicon used to build transistors</a:t>
            </a:r>
          </a:p>
          <a:p>
            <a:pPr>
              <a:spcBef>
                <a:spcPct val="0"/>
              </a:spcBef>
              <a:spcAft>
                <a:spcPts val="600"/>
              </a:spcAft>
              <a:buClrTx/>
              <a:buSzTx/>
              <a:buFont typeface="Arial" panose="020B0604020202020204" pitchFamily="34" charset="0"/>
              <a:buChar char="•"/>
            </a:pPr>
            <a:r>
              <a:rPr lang="en-US" altLang="en-US" sz="2400"/>
              <a:t>Properties of atoms, electrons and quantum dynamics</a:t>
            </a:r>
          </a:p>
        </p:txBody>
      </p:sp>
      <p:sp>
        <p:nvSpPr>
          <p:cNvPr id="7" name="Rectangle 6">
            <a:extLst>
              <a:ext uri="{FF2B5EF4-FFF2-40B4-BE49-F238E27FC236}">
                <a16:creationId xmlns:a16="http://schemas.microsoft.com/office/drawing/2014/main" id="{1FC5825E-7E6D-414D-B810-D14F1CF52CAD}"/>
              </a:ext>
            </a:extLst>
          </p:cNvPr>
          <p:cNvSpPr>
            <a:spLocks noChangeArrowheads="1"/>
          </p:cNvSpPr>
          <p:nvPr/>
        </p:nvSpPr>
        <p:spPr bwMode="auto">
          <a:xfrm>
            <a:off x="539750" y="1125539"/>
            <a:ext cx="8259763" cy="1367358"/>
          </a:xfrm>
          <a:prstGeom prst="rect">
            <a:avLst/>
          </a:prstGeom>
          <a:solidFill>
            <a:schemeClr val="accent1">
              <a:alpha val="36078"/>
            </a:schemeClr>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8" name="Rectangle: Rounded Corners 7">
            <a:extLst>
              <a:ext uri="{FF2B5EF4-FFF2-40B4-BE49-F238E27FC236}">
                <a16:creationId xmlns:a16="http://schemas.microsoft.com/office/drawing/2014/main" id="{5ECBB793-13EF-4439-B414-A3D3D63351F0}"/>
              </a:ext>
            </a:extLst>
          </p:cNvPr>
          <p:cNvSpPr>
            <a:spLocks noChangeArrowheads="1"/>
          </p:cNvSpPr>
          <p:nvPr/>
        </p:nvSpPr>
        <p:spPr bwMode="auto">
          <a:xfrm>
            <a:off x="560388" y="2492897"/>
            <a:ext cx="8332787" cy="2188641"/>
          </a:xfrm>
          <a:prstGeom prst="roundRect">
            <a:avLst>
              <a:gd name="adj" fmla="val 16667"/>
            </a:avLst>
          </a:prstGeom>
          <a:solidFill>
            <a:srgbClr val="FF0000">
              <a:alpha val="30196"/>
            </a:srgbClr>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9" name="Rectangle 8">
            <a:extLst>
              <a:ext uri="{FF2B5EF4-FFF2-40B4-BE49-F238E27FC236}">
                <a16:creationId xmlns:a16="http://schemas.microsoft.com/office/drawing/2014/main" id="{2446EE8D-8539-46E9-9626-1B3506F4B930}"/>
              </a:ext>
            </a:extLst>
          </p:cNvPr>
          <p:cNvSpPr>
            <a:spLocks noChangeArrowheads="1"/>
          </p:cNvSpPr>
          <p:nvPr/>
        </p:nvSpPr>
        <p:spPr bwMode="auto">
          <a:xfrm>
            <a:off x="539750" y="4681538"/>
            <a:ext cx="8259763" cy="1439862"/>
          </a:xfrm>
          <a:prstGeom prst="rect">
            <a:avLst/>
          </a:prstGeom>
          <a:solidFill>
            <a:schemeClr val="accent1">
              <a:alpha val="23921"/>
            </a:schemeClr>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a:extLst>
              <a:ext uri="{FF2B5EF4-FFF2-40B4-BE49-F238E27FC236}">
                <a16:creationId xmlns:a16="http://schemas.microsoft.com/office/drawing/2014/main" id="{500C3843-9A72-4BBC-8CD9-753A1C82CC6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5DD2DA3F-A3D5-4F6F-8F67-7F01DC842B3E}" type="slidenum">
              <a:rPr lang="en-AU" altLang="en-US" sz="1400" smtClean="0"/>
              <a:pPr>
                <a:spcBef>
                  <a:spcPct val="0"/>
                </a:spcBef>
                <a:buClrTx/>
                <a:buSzTx/>
                <a:buFontTx/>
                <a:buNone/>
              </a:pPr>
              <a:t>11</a:t>
            </a:fld>
            <a:endParaRPr lang="en-AU" altLang="en-US" sz="1400"/>
          </a:p>
        </p:txBody>
      </p:sp>
      <p:sp>
        <p:nvSpPr>
          <p:cNvPr id="34819" name="Rectangle 2">
            <a:extLst>
              <a:ext uri="{FF2B5EF4-FFF2-40B4-BE49-F238E27FC236}">
                <a16:creationId xmlns:a16="http://schemas.microsoft.com/office/drawing/2014/main" id="{EE85A513-ECE4-4FE2-A578-15524EF7C382}"/>
              </a:ext>
            </a:extLst>
          </p:cNvPr>
          <p:cNvSpPr>
            <a:spLocks noGrp="1" noChangeArrowheads="1"/>
          </p:cNvSpPr>
          <p:nvPr>
            <p:ph type="title"/>
          </p:nvPr>
        </p:nvSpPr>
        <p:spPr/>
        <p:txBody>
          <a:bodyPr/>
          <a:lstStyle/>
          <a:p>
            <a:pPr eaLnBrk="1" hangingPunct="1"/>
            <a:r>
              <a:rPr lang="en-AU" altLang="en-US"/>
              <a:t>What You Will Learn</a:t>
            </a:r>
          </a:p>
        </p:txBody>
      </p:sp>
      <p:sp>
        <p:nvSpPr>
          <p:cNvPr id="34820" name="Rectangle 3">
            <a:extLst>
              <a:ext uri="{FF2B5EF4-FFF2-40B4-BE49-F238E27FC236}">
                <a16:creationId xmlns:a16="http://schemas.microsoft.com/office/drawing/2014/main" id="{66FE1F34-56C0-4E3B-A29E-0F98F4AB26E6}"/>
              </a:ext>
            </a:extLst>
          </p:cNvPr>
          <p:cNvSpPr>
            <a:spLocks noGrp="1" noChangeArrowheads="1"/>
          </p:cNvSpPr>
          <p:nvPr>
            <p:ph type="body" idx="1"/>
          </p:nvPr>
        </p:nvSpPr>
        <p:spPr/>
        <p:txBody>
          <a:bodyPr/>
          <a:lstStyle/>
          <a:p>
            <a:pPr eaLnBrk="1" hangingPunct="1"/>
            <a:r>
              <a:rPr lang="en-AU" altLang="en-US"/>
              <a:t>How programs are translated into the machine language</a:t>
            </a:r>
          </a:p>
          <a:p>
            <a:pPr lvl="1" eaLnBrk="1" hangingPunct="1"/>
            <a:r>
              <a:rPr lang="en-AU" altLang="en-US"/>
              <a:t>And how the hardware executes them</a:t>
            </a:r>
          </a:p>
          <a:p>
            <a:pPr eaLnBrk="1" hangingPunct="1"/>
            <a:r>
              <a:rPr lang="en-AU" altLang="en-US"/>
              <a:t>The hardware/software interface</a:t>
            </a:r>
          </a:p>
          <a:p>
            <a:pPr eaLnBrk="1" hangingPunct="1"/>
            <a:r>
              <a:rPr lang="en-AU" altLang="en-US"/>
              <a:t>What determines program performance</a:t>
            </a:r>
          </a:p>
          <a:p>
            <a:pPr lvl="1" eaLnBrk="1" hangingPunct="1"/>
            <a:r>
              <a:rPr lang="en-AU" altLang="en-US"/>
              <a:t>And how it can be improved</a:t>
            </a:r>
          </a:p>
          <a:p>
            <a:pPr eaLnBrk="1" hangingPunct="1"/>
            <a:r>
              <a:rPr lang="en-AU" altLang="en-US"/>
              <a:t>How hardware designers improve performance</a:t>
            </a:r>
          </a:p>
          <a:p>
            <a:pPr eaLnBrk="1" hangingPunct="1"/>
            <a:r>
              <a:rPr lang="en-AU" altLang="en-US"/>
              <a:t>What is parallel processing</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a:extLst>
              <a:ext uri="{FF2B5EF4-FFF2-40B4-BE49-F238E27FC236}">
                <a16:creationId xmlns:a16="http://schemas.microsoft.com/office/drawing/2014/main" id="{3C8EBF7C-8FA8-4DEA-B309-5A7C1BFA342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0269649D-02BA-4ED7-8533-232B9CBFE299}" type="slidenum">
              <a:rPr lang="en-AU" altLang="en-US" sz="1400" smtClean="0"/>
              <a:pPr>
                <a:spcBef>
                  <a:spcPct val="0"/>
                </a:spcBef>
                <a:buClrTx/>
                <a:buSzTx/>
                <a:buFontTx/>
                <a:buNone/>
              </a:pPr>
              <a:t>12</a:t>
            </a:fld>
            <a:endParaRPr lang="en-AU" altLang="en-US" sz="1400"/>
          </a:p>
        </p:txBody>
      </p:sp>
      <p:sp>
        <p:nvSpPr>
          <p:cNvPr id="36867" name="Rectangle 2">
            <a:extLst>
              <a:ext uri="{FF2B5EF4-FFF2-40B4-BE49-F238E27FC236}">
                <a16:creationId xmlns:a16="http://schemas.microsoft.com/office/drawing/2014/main" id="{70150AE5-CC70-44D2-99EA-FF30746667AA}"/>
              </a:ext>
            </a:extLst>
          </p:cNvPr>
          <p:cNvSpPr>
            <a:spLocks noGrp="1" noChangeArrowheads="1"/>
          </p:cNvSpPr>
          <p:nvPr>
            <p:ph type="title"/>
          </p:nvPr>
        </p:nvSpPr>
        <p:spPr/>
        <p:txBody>
          <a:bodyPr/>
          <a:lstStyle/>
          <a:p>
            <a:pPr eaLnBrk="1" hangingPunct="1"/>
            <a:r>
              <a:rPr lang="en-US" altLang="en-US"/>
              <a:t>Understanding Performance</a:t>
            </a:r>
            <a:endParaRPr lang="en-AU" altLang="en-US"/>
          </a:p>
        </p:txBody>
      </p:sp>
      <p:sp>
        <p:nvSpPr>
          <p:cNvPr id="36868" name="Rectangle 3">
            <a:extLst>
              <a:ext uri="{FF2B5EF4-FFF2-40B4-BE49-F238E27FC236}">
                <a16:creationId xmlns:a16="http://schemas.microsoft.com/office/drawing/2014/main" id="{B9078629-EB05-485F-A2A5-FB5DD776D155}"/>
              </a:ext>
            </a:extLst>
          </p:cNvPr>
          <p:cNvSpPr>
            <a:spLocks noGrp="1" noChangeArrowheads="1"/>
          </p:cNvSpPr>
          <p:nvPr>
            <p:ph type="body" idx="1"/>
          </p:nvPr>
        </p:nvSpPr>
        <p:spPr/>
        <p:txBody>
          <a:bodyPr/>
          <a:lstStyle/>
          <a:p>
            <a:pPr eaLnBrk="1" hangingPunct="1"/>
            <a:r>
              <a:rPr lang="en-US" altLang="en-US" sz="2800"/>
              <a:t>Algorithm</a:t>
            </a:r>
          </a:p>
          <a:p>
            <a:pPr lvl="1" eaLnBrk="1" hangingPunct="1"/>
            <a:r>
              <a:rPr lang="en-US" altLang="en-US" sz="2400"/>
              <a:t>Determines number of operations executed</a:t>
            </a:r>
          </a:p>
          <a:p>
            <a:pPr eaLnBrk="1" hangingPunct="1"/>
            <a:r>
              <a:rPr lang="en-US" altLang="en-US" sz="2800"/>
              <a:t>Programming language, compiler, architecture</a:t>
            </a:r>
          </a:p>
          <a:p>
            <a:pPr lvl="1" eaLnBrk="1" hangingPunct="1"/>
            <a:r>
              <a:rPr lang="en-US" altLang="en-US" sz="2400"/>
              <a:t>Determine number of machine instructions executed per operation</a:t>
            </a:r>
          </a:p>
          <a:p>
            <a:pPr eaLnBrk="1" hangingPunct="1"/>
            <a:r>
              <a:rPr lang="en-US" altLang="en-US" sz="2800"/>
              <a:t>Processor and memory system</a:t>
            </a:r>
          </a:p>
          <a:p>
            <a:pPr lvl="1" eaLnBrk="1" hangingPunct="1"/>
            <a:r>
              <a:rPr lang="en-US" altLang="en-US" sz="2400"/>
              <a:t>Determine how fast instructions are executed</a:t>
            </a:r>
          </a:p>
          <a:p>
            <a:pPr eaLnBrk="1" hangingPunct="1"/>
            <a:r>
              <a:rPr lang="en-US" altLang="en-US" sz="2800"/>
              <a:t>I/O system (including OS)</a:t>
            </a:r>
          </a:p>
          <a:p>
            <a:pPr lvl="1" eaLnBrk="1" hangingPunct="1"/>
            <a:r>
              <a:rPr lang="en-US" altLang="en-US" sz="2400"/>
              <a:t>Determines how fast I/O operations are executed</a:t>
            </a:r>
            <a:endParaRPr lang="en-AU"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B51B5E62-1E4B-475D-B324-21A6EF4D8685}"/>
              </a:ext>
            </a:extLst>
          </p:cNvPr>
          <p:cNvSpPr>
            <a:spLocks noGrp="1" noChangeArrowheads="1"/>
          </p:cNvSpPr>
          <p:nvPr>
            <p:ph type="title"/>
          </p:nvPr>
        </p:nvSpPr>
        <p:spPr/>
        <p:txBody>
          <a:bodyPr/>
          <a:lstStyle/>
          <a:p>
            <a:r>
              <a:rPr lang="en-US" altLang="en-US"/>
              <a:t>Eight Great Ideas</a:t>
            </a:r>
          </a:p>
        </p:txBody>
      </p:sp>
      <p:sp>
        <p:nvSpPr>
          <p:cNvPr id="38915" name="Content Placeholder 2">
            <a:extLst>
              <a:ext uri="{FF2B5EF4-FFF2-40B4-BE49-F238E27FC236}">
                <a16:creationId xmlns:a16="http://schemas.microsoft.com/office/drawing/2014/main" id="{37E3760E-2FD2-45B1-86FE-74B1F9ADAC4B}"/>
              </a:ext>
            </a:extLst>
          </p:cNvPr>
          <p:cNvSpPr>
            <a:spLocks noGrp="1" noChangeArrowheads="1"/>
          </p:cNvSpPr>
          <p:nvPr>
            <p:ph idx="1"/>
          </p:nvPr>
        </p:nvSpPr>
        <p:spPr/>
        <p:txBody>
          <a:bodyPr/>
          <a:lstStyle/>
          <a:p>
            <a:pPr>
              <a:lnSpc>
                <a:spcPct val="150000"/>
              </a:lnSpc>
            </a:pPr>
            <a:r>
              <a:rPr lang="en-US" altLang="en-US" sz="2400"/>
              <a:t>Design for </a:t>
            </a:r>
            <a:r>
              <a:rPr lang="en-US" altLang="en-US" sz="2400" b="1" i="1"/>
              <a:t>Moore’s Law</a:t>
            </a:r>
          </a:p>
          <a:p>
            <a:pPr>
              <a:lnSpc>
                <a:spcPct val="150000"/>
              </a:lnSpc>
            </a:pPr>
            <a:r>
              <a:rPr lang="en-US" altLang="en-US" sz="2400"/>
              <a:t>Use </a:t>
            </a:r>
            <a:r>
              <a:rPr lang="en-US" altLang="en-US" sz="2400" b="1" i="1"/>
              <a:t>abstraction</a:t>
            </a:r>
            <a:r>
              <a:rPr lang="en-US" altLang="en-US" sz="2400"/>
              <a:t> to simplify design</a:t>
            </a:r>
          </a:p>
          <a:p>
            <a:pPr>
              <a:lnSpc>
                <a:spcPct val="150000"/>
              </a:lnSpc>
            </a:pPr>
            <a:r>
              <a:rPr lang="en-US" altLang="en-US" sz="2400"/>
              <a:t>Make the </a:t>
            </a:r>
            <a:r>
              <a:rPr lang="en-US" altLang="en-US" sz="2400" b="1" i="1"/>
              <a:t>common case fast</a:t>
            </a:r>
          </a:p>
          <a:p>
            <a:pPr>
              <a:lnSpc>
                <a:spcPct val="150000"/>
              </a:lnSpc>
            </a:pPr>
            <a:r>
              <a:rPr lang="en-US" altLang="en-US" sz="2400"/>
              <a:t>Performance </a:t>
            </a:r>
            <a:r>
              <a:rPr lang="en-US" altLang="en-US" sz="2400" i="1"/>
              <a:t>via</a:t>
            </a:r>
            <a:r>
              <a:rPr lang="en-US" altLang="en-US" sz="2400"/>
              <a:t> </a:t>
            </a:r>
            <a:r>
              <a:rPr lang="en-US" altLang="en-US" sz="2400" b="1" i="1"/>
              <a:t>parallelism</a:t>
            </a:r>
          </a:p>
          <a:p>
            <a:pPr>
              <a:lnSpc>
                <a:spcPct val="150000"/>
              </a:lnSpc>
            </a:pPr>
            <a:r>
              <a:rPr lang="en-US" altLang="en-US" sz="2400"/>
              <a:t>Performance </a:t>
            </a:r>
            <a:r>
              <a:rPr lang="en-US" altLang="en-US" sz="2400" i="1"/>
              <a:t>via</a:t>
            </a:r>
            <a:r>
              <a:rPr lang="en-US" altLang="en-US" sz="2400"/>
              <a:t> </a:t>
            </a:r>
            <a:r>
              <a:rPr lang="en-US" altLang="en-US" sz="2400" b="1" i="1"/>
              <a:t>pipelining</a:t>
            </a:r>
          </a:p>
          <a:p>
            <a:pPr>
              <a:lnSpc>
                <a:spcPct val="150000"/>
              </a:lnSpc>
            </a:pPr>
            <a:r>
              <a:rPr lang="en-US" altLang="en-US" sz="2400"/>
              <a:t>Performance </a:t>
            </a:r>
            <a:r>
              <a:rPr lang="en-US" altLang="en-US" sz="2400" i="1"/>
              <a:t>via</a:t>
            </a:r>
            <a:r>
              <a:rPr lang="en-US" altLang="en-US" sz="2400"/>
              <a:t> </a:t>
            </a:r>
            <a:r>
              <a:rPr lang="en-US" altLang="en-US" sz="2400" b="1" i="1"/>
              <a:t>prediction</a:t>
            </a:r>
          </a:p>
          <a:p>
            <a:pPr>
              <a:lnSpc>
                <a:spcPct val="150000"/>
              </a:lnSpc>
            </a:pPr>
            <a:r>
              <a:rPr lang="en-US" altLang="en-US" sz="2400" b="1" i="1"/>
              <a:t>Hierarchy</a:t>
            </a:r>
            <a:r>
              <a:rPr lang="en-US" altLang="en-US" sz="2400"/>
              <a:t> of memories</a:t>
            </a:r>
          </a:p>
          <a:p>
            <a:pPr>
              <a:lnSpc>
                <a:spcPct val="150000"/>
              </a:lnSpc>
            </a:pPr>
            <a:r>
              <a:rPr lang="en-US" altLang="en-US" sz="2400" b="1" i="1"/>
              <a:t>Dependability</a:t>
            </a:r>
            <a:r>
              <a:rPr lang="en-US" altLang="en-US" sz="2400"/>
              <a:t> </a:t>
            </a:r>
            <a:r>
              <a:rPr lang="en-US" altLang="en-US" sz="2400" i="1"/>
              <a:t>via</a:t>
            </a:r>
            <a:r>
              <a:rPr lang="en-US" altLang="en-US" sz="2400"/>
              <a:t> redundancy</a:t>
            </a:r>
          </a:p>
        </p:txBody>
      </p:sp>
      <p:sp>
        <p:nvSpPr>
          <p:cNvPr id="38916" name="Footer Placeholder 3">
            <a:extLst>
              <a:ext uri="{FF2B5EF4-FFF2-40B4-BE49-F238E27FC236}">
                <a16:creationId xmlns:a16="http://schemas.microsoft.com/office/drawing/2014/main" id="{DF5EF6F2-4004-45F4-89C9-C3E35C4CB5C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1034922E-6FD0-482F-AD7B-DB863DD9FCB5}" type="slidenum">
              <a:rPr lang="en-AU" altLang="en-US" sz="1400" smtClean="0"/>
              <a:pPr>
                <a:spcBef>
                  <a:spcPct val="0"/>
                </a:spcBef>
                <a:buClrTx/>
                <a:buSzTx/>
                <a:buFontTx/>
                <a:buNone/>
              </a:pPr>
              <a:t>13</a:t>
            </a:fld>
            <a:endParaRPr lang="en-AU" altLang="en-US" sz="1400"/>
          </a:p>
        </p:txBody>
      </p:sp>
      <p:sp>
        <p:nvSpPr>
          <p:cNvPr id="38917" name="Text Box 4">
            <a:extLst>
              <a:ext uri="{FF2B5EF4-FFF2-40B4-BE49-F238E27FC236}">
                <a16:creationId xmlns:a16="http://schemas.microsoft.com/office/drawing/2014/main" id="{F4A1D6B3-AFC3-410D-B9FE-3239227B8470}"/>
              </a:ext>
            </a:extLst>
          </p:cNvPr>
          <p:cNvSpPr txBox="1">
            <a:spLocks noChangeArrowheads="1"/>
          </p:cNvSpPr>
          <p:nvPr/>
        </p:nvSpPr>
        <p:spPr bwMode="auto">
          <a:xfrm rot="5400000">
            <a:off x="6418262" y="2357438"/>
            <a:ext cx="5084763"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§1.2 Eight Great Ideas in Computer Architecture</a:t>
            </a:r>
          </a:p>
        </p:txBody>
      </p:sp>
      <p:pic>
        <p:nvPicPr>
          <p:cNvPr id="38918" name="Picture 6">
            <a:extLst>
              <a:ext uri="{FF2B5EF4-FFF2-40B4-BE49-F238E27FC236}">
                <a16:creationId xmlns:a16="http://schemas.microsoft.com/office/drawing/2014/main" id="{9D5CEFA3-D155-4BD5-B3A1-D95D77A0F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1112838"/>
            <a:ext cx="6477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7">
            <a:extLst>
              <a:ext uri="{FF2B5EF4-FFF2-40B4-BE49-F238E27FC236}">
                <a16:creationId xmlns:a16="http://schemas.microsoft.com/office/drawing/2014/main" id="{6A8BBF9F-8FE0-43E7-8A69-1952D17A5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438" y="1760538"/>
            <a:ext cx="57626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8">
            <a:extLst>
              <a:ext uri="{FF2B5EF4-FFF2-40B4-BE49-F238E27FC236}">
                <a16:creationId xmlns:a16="http://schemas.microsoft.com/office/drawing/2014/main" id="{4CA63A93-A66F-46FD-867B-7B800AA47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5350" y="2389188"/>
            <a:ext cx="85883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9">
            <a:extLst>
              <a:ext uri="{FF2B5EF4-FFF2-40B4-BE49-F238E27FC236}">
                <a16:creationId xmlns:a16="http://schemas.microsoft.com/office/drawing/2014/main" id="{019ED35C-54EC-49C0-B549-C949C9E98A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00" y="2997200"/>
            <a:ext cx="719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10">
            <a:extLst>
              <a:ext uri="{FF2B5EF4-FFF2-40B4-BE49-F238E27FC236}">
                <a16:creationId xmlns:a16="http://schemas.microsoft.com/office/drawing/2014/main" id="{A766257C-AB95-4992-B94A-5AF16C5AE9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0" y="3597275"/>
            <a:ext cx="6985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11">
            <a:extLst>
              <a:ext uri="{FF2B5EF4-FFF2-40B4-BE49-F238E27FC236}">
                <a16:creationId xmlns:a16="http://schemas.microsoft.com/office/drawing/2014/main" id="{756523CD-1292-4401-89D6-1ECA7556C6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6113" y="4197350"/>
            <a:ext cx="69056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12">
            <a:extLst>
              <a:ext uri="{FF2B5EF4-FFF2-40B4-BE49-F238E27FC236}">
                <a16:creationId xmlns:a16="http://schemas.microsoft.com/office/drawing/2014/main" id="{3E62C002-A896-4382-8A52-315465BEB4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1863" y="4808538"/>
            <a:ext cx="787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5" name="Picture 13">
            <a:extLst>
              <a:ext uri="{FF2B5EF4-FFF2-40B4-BE49-F238E27FC236}">
                <a16:creationId xmlns:a16="http://schemas.microsoft.com/office/drawing/2014/main" id="{84B82A39-09DE-4DBB-AD39-571F8C14CA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5463" y="5586413"/>
            <a:ext cx="9223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a:extLst>
              <a:ext uri="{FF2B5EF4-FFF2-40B4-BE49-F238E27FC236}">
                <a16:creationId xmlns:a16="http://schemas.microsoft.com/office/drawing/2014/main" id="{3BF2D0E3-FB5B-4FDC-A9BC-ECEBE24A4B5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6BECCA4-97AC-4BC8-8626-A1190A73E703}" type="slidenum">
              <a:rPr lang="en-AU" altLang="en-US" sz="1400" smtClean="0"/>
              <a:pPr>
                <a:spcBef>
                  <a:spcPct val="0"/>
                </a:spcBef>
                <a:buClrTx/>
                <a:buSzTx/>
                <a:buFontTx/>
                <a:buNone/>
              </a:pPr>
              <a:t>14</a:t>
            </a:fld>
            <a:endParaRPr lang="en-AU" altLang="en-US" sz="1400"/>
          </a:p>
        </p:txBody>
      </p:sp>
      <p:sp>
        <p:nvSpPr>
          <p:cNvPr id="40963" name="Rectangle 2">
            <a:extLst>
              <a:ext uri="{FF2B5EF4-FFF2-40B4-BE49-F238E27FC236}">
                <a16:creationId xmlns:a16="http://schemas.microsoft.com/office/drawing/2014/main" id="{C0EF7BDC-782E-44D3-9961-4E37E71D25BA}"/>
              </a:ext>
            </a:extLst>
          </p:cNvPr>
          <p:cNvSpPr>
            <a:spLocks noGrp="1" noChangeArrowheads="1"/>
          </p:cNvSpPr>
          <p:nvPr>
            <p:ph type="title"/>
          </p:nvPr>
        </p:nvSpPr>
        <p:spPr/>
        <p:txBody>
          <a:bodyPr/>
          <a:lstStyle/>
          <a:p>
            <a:pPr eaLnBrk="1" hangingPunct="1"/>
            <a:r>
              <a:rPr lang="en-US" altLang="en-US"/>
              <a:t>Below Your Program</a:t>
            </a:r>
            <a:endParaRPr lang="en-AU" altLang="en-US"/>
          </a:p>
        </p:txBody>
      </p:sp>
      <p:sp>
        <p:nvSpPr>
          <p:cNvPr id="40964" name="Rectangle 6">
            <a:extLst>
              <a:ext uri="{FF2B5EF4-FFF2-40B4-BE49-F238E27FC236}">
                <a16:creationId xmlns:a16="http://schemas.microsoft.com/office/drawing/2014/main" id="{75FAEF9B-EBD2-4F61-951F-1B1E42453A55}"/>
              </a:ext>
            </a:extLst>
          </p:cNvPr>
          <p:cNvSpPr>
            <a:spLocks noGrp="1" noChangeArrowheads="1"/>
          </p:cNvSpPr>
          <p:nvPr>
            <p:ph type="body" sz="half" idx="2"/>
          </p:nvPr>
        </p:nvSpPr>
        <p:spPr>
          <a:xfrm>
            <a:off x="3132138" y="1125538"/>
            <a:ext cx="5822950" cy="5111750"/>
          </a:xfrm>
        </p:spPr>
        <p:txBody>
          <a:bodyPr/>
          <a:lstStyle/>
          <a:p>
            <a:pPr eaLnBrk="1" hangingPunct="1"/>
            <a:r>
              <a:rPr lang="en-US" altLang="en-US" sz="2800"/>
              <a:t>Application software</a:t>
            </a:r>
          </a:p>
          <a:p>
            <a:pPr lvl="1" eaLnBrk="1" hangingPunct="1"/>
            <a:r>
              <a:rPr lang="en-US" altLang="en-US" sz="2400"/>
              <a:t>Written in high-level language</a:t>
            </a:r>
          </a:p>
          <a:p>
            <a:pPr eaLnBrk="1" hangingPunct="1"/>
            <a:r>
              <a:rPr lang="en-US" altLang="en-US" sz="2800"/>
              <a:t>System software</a:t>
            </a:r>
          </a:p>
          <a:p>
            <a:pPr lvl="1" eaLnBrk="1" hangingPunct="1"/>
            <a:r>
              <a:rPr lang="en-US" altLang="en-US" sz="2400"/>
              <a:t>Compiler: translates HLL code to machine code</a:t>
            </a:r>
          </a:p>
          <a:p>
            <a:pPr lvl="1" eaLnBrk="1" hangingPunct="1"/>
            <a:r>
              <a:rPr lang="en-US" altLang="en-US" sz="2400"/>
              <a:t>Operating System: service code</a:t>
            </a:r>
          </a:p>
          <a:p>
            <a:pPr lvl="2" eaLnBrk="1" hangingPunct="1"/>
            <a:r>
              <a:rPr lang="en-US" altLang="en-US" sz="2000"/>
              <a:t>Handling input/output</a:t>
            </a:r>
          </a:p>
          <a:p>
            <a:pPr lvl="2" eaLnBrk="1" hangingPunct="1"/>
            <a:r>
              <a:rPr lang="en-US" altLang="en-US" sz="2000"/>
              <a:t>Managing memory and storage</a:t>
            </a:r>
          </a:p>
          <a:p>
            <a:pPr lvl="2" eaLnBrk="1" hangingPunct="1"/>
            <a:r>
              <a:rPr lang="en-US" altLang="en-US" sz="2000"/>
              <a:t>Scheduling tasks &amp; sharing resources</a:t>
            </a:r>
          </a:p>
          <a:p>
            <a:pPr eaLnBrk="1" hangingPunct="1"/>
            <a:r>
              <a:rPr lang="en-US" altLang="en-US" sz="2800"/>
              <a:t>Hardware</a:t>
            </a:r>
          </a:p>
          <a:p>
            <a:pPr lvl="1" eaLnBrk="1" hangingPunct="1"/>
            <a:r>
              <a:rPr lang="en-US" altLang="en-US" sz="2400"/>
              <a:t>Processor, memory, I/O controllers</a:t>
            </a:r>
            <a:endParaRPr lang="en-AU" altLang="en-US" sz="2400"/>
          </a:p>
        </p:txBody>
      </p:sp>
      <p:sp>
        <p:nvSpPr>
          <p:cNvPr id="40965" name="Text Box 7">
            <a:extLst>
              <a:ext uri="{FF2B5EF4-FFF2-40B4-BE49-F238E27FC236}">
                <a16:creationId xmlns:a16="http://schemas.microsoft.com/office/drawing/2014/main" id="{0E271C44-8AB6-4E5C-B7F2-1912163525D7}"/>
              </a:ext>
            </a:extLst>
          </p:cNvPr>
          <p:cNvSpPr txBox="1">
            <a:spLocks noChangeArrowheads="1"/>
          </p:cNvSpPr>
          <p:nvPr/>
        </p:nvSpPr>
        <p:spPr bwMode="auto">
          <a:xfrm rot="5400000">
            <a:off x="7560469" y="1215231"/>
            <a:ext cx="28003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§1.3 Below Your Program</a:t>
            </a:r>
          </a:p>
        </p:txBody>
      </p:sp>
      <p:pic>
        <p:nvPicPr>
          <p:cNvPr id="40966" name="Picture 11" descr="f01-02-P374493">
            <a:extLst>
              <a:ext uri="{FF2B5EF4-FFF2-40B4-BE49-F238E27FC236}">
                <a16:creationId xmlns:a16="http://schemas.microsoft.com/office/drawing/2014/main" id="{9D609D27-0ED8-4235-BA93-69267337B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781300"/>
            <a:ext cx="24003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a:extLst>
              <a:ext uri="{FF2B5EF4-FFF2-40B4-BE49-F238E27FC236}">
                <a16:creationId xmlns:a16="http://schemas.microsoft.com/office/drawing/2014/main" id="{9E0C1941-1B48-497D-AC2A-EA27AF72EB5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5B422FA9-83A1-4992-8173-A91E86C20CAF}" type="slidenum">
              <a:rPr lang="en-AU" altLang="en-US" sz="1400" smtClean="0"/>
              <a:pPr>
                <a:spcBef>
                  <a:spcPct val="0"/>
                </a:spcBef>
                <a:buClrTx/>
                <a:buSzTx/>
                <a:buFontTx/>
                <a:buNone/>
              </a:pPr>
              <a:t>15</a:t>
            </a:fld>
            <a:endParaRPr lang="en-AU" altLang="en-US" sz="1400"/>
          </a:p>
        </p:txBody>
      </p:sp>
      <p:sp>
        <p:nvSpPr>
          <p:cNvPr id="43011" name="Rectangle 8">
            <a:extLst>
              <a:ext uri="{FF2B5EF4-FFF2-40B4-BE49-F238E27FC236}">
                <a16:creationId xmlns:a16="http://schemas.microsoft.com/office/drawing/2014/main" id="{87C8E7C4-1C01-41D1-9CA6-1D8FCF9F0957}"/>
              </a:ext>
            </a:extLst>
          </p:cNvPr>
          <p:cNvSpPr>
            <a:spLocks noGrp="1" noChangeArrowheads="1"/>
          </p:cNvSpPr>
          <p:nvPr>
            <p:ph type="title"/>
          </p:nvPr>
        </p:nvSpPr>
        <p:spPr/>
        <p:txBody>
          <a:bodyPr/>
          <a:lstStyle/>
          <a:p>
            <a:pPr eaLnBrk="1" hangingPunct="1"/>
            <a:r>
              <a:rPr lang="en-US" altLang="en-US"/>
              <a:t>Levels of Program Code</a:t>
            </a:r>
            <a:endParaRPr lang="en-AU" altLang="en-US"/>
          </a:p>
        </p:txBody>
      </p:sp>
      <p:sp>
        <p:nvSpPr>
          <p:cNvPr id="43012" name="Rectangle 9">
            <a:extLst>
              <a:ext uri="{FF2B5EF4-FFF2-40B4-BE49-F238E27FC236}">
                <a16:creationId xmlns:a16="http://schemas.microsoft.com/office/drawing/2014/main" id="{9648190F-7FB7-4936-8A73-92C44443C3FC}"/>
              </a:ext>
            </a:extLst>
          </p:cNvPr>
          <p:cNvSpPr>
            <a:spLocks noGrp="1" noChangeArrowheads="1"/>
          </p:cNvSpPr>
          <p:nvPr>
            <p:ph type="body" idx="1"/>
          </p:nvPr>
        </p:nvSpPr>
        <p:spPr>
          <a:xfrm>
            <a:off x="684213" y="1125538"/>
            <a:ext cx="4751387" cy="5111750"/>
          </a:xfrm>
        </p:spPr>
        <p:txBody>
          <a:bodyPr/>
          <a:lstStyle/>
          <a:p>
            <a:pPr eaLnBrk="1" hangingPunct="1">
              <a:lnSpc>
                <a:spcPct val="90000"/>
              </a:lnSpc>
            </a:pPr>
            <a:r>
              <a:rPr lang="en-US" altLang="en-US" sz="2800"/>
              <a:t>High-level language</a:t>
            </a:r>
          </a:p>
          <a:p>
            <a:pPr lvl="1" eaLnBrk="1" hangingPunct="1">
              <a:lnSpc>
                <a:spcPct val="90000"/>
              </a:lnSpc>
            </a:pPr>
            <a:r>
              <a:rPr lang="en-US" altLang="en-US" sz="2400"/>
              <a:t>Level of abstraction closer to problem domain</a:t>
            </a:r>
          </a:p>
          <a:p>
            <a:pPr lvl="1" eaLnBrk="1" hangingPunct="1">
              <a:lnSpc>
                <a:spcPct val="90000"/>
              </a:lnSpc>
            </a:pPr>
            <a:r>
              <a:rPr lang="en-US" altLang="en-US" sz="2400"/>
              <a:t>Provides for productivity and portability </a:t>
            </a:r>
            <a:endParaRPr lang="en-AU" altLang="en-US" sz="2400"/>
          </a:p>
          <a:p>
            <a:pPr eaLnBrk="1" hangingPunct="1">
              <a:lnSpc>
                <a:spcPct val="90000"/>
              </a:lnSpc>
            </a:pPr>
            <a:r>
              <a:rPr lang="en-US" altLang="en-US" sz="2800"/>
              <a:t>Assembly language</a:t>
            </a:r>
          </a:p>
          <a:p>
            <a:pPr lvl="1" eaLnBrk="1" hangingPunct="1">
              <a:lnSpc>
                <a:spcPct val="90000"/>
              </a:lnSpc>
            </a:pPr>
            <a:r>
              <a:rPr lang="en-US" altLang="en-US" sz="2400"/>
              <a:t>Textual representation of instructions</a:t>
            </a:r>
          </a:p>
          <a:p>
            <a:pPr eaLnBrk="1" hangingPunct="1">
              <a:lnSpc>
                <a:spcPct val="90000"/>
              </a:lnSpc>
            </a:pPr>
            <a:r>
              <a:rPr lang="en-US" altLang="en-US" sz="2800"/>
              <a:t>Hardware representation</a:t>
            </a:r>
          </a:p>
          <a:p>
            <a:pPr lvl="1" eaLnBrk="1" hangingPunct="1">
              <a:lnSpc>
                <a:spcPct val="90000"/>
              </a:lnSpc>
            </a:pPr>
            <a:r>
              <a:rPr lang="en-US" altLang="en-US" sz="2400"/>
              <a:t>Binary digits (bits)</a:t>
            </a:r>
          </a:p>
          <a:p>
            <a:pPr lvl="1" eaLnBrk="1" hangingPunct="1">
              <a:lnSpc>
                <a:spcPct val="90000"/>
              </a:lnSpc>
            </a:pPr>
            <a:r>
              <a:rPr lang="en-US" altLang="en-US" sz="2400"/>
              <a:t>Encoded instructions and data</a:t>
            </a:r>
          </a:p>
        </p:txBody>
      </p:sp>
      <p:pic>
        <p:nvPicPr>
          <p:cNvPr id="43013" name="Picture 10" descr="f01-03-P374493">
            <a:extLst>
              <a:ext uri="{FF2B5EF4-FFF2-40B4-BE49-F238E27FC236}">
                <a16:creationId xmlns:a16="http://schemas.microsoft.com/office/drawing/2014/main" id="{F59DC478-721C-4005-ABE9-A7E8DCC37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268413"/>
            <a:ext cx="3228975"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a:extLst>
              <a:ext uri="{FF2B5EF4-FFF2-40B4-BE49-F238E27FC236}">
                <a16:creationId xmlns:a16="http://schemas.microsoft.com/office/drawing/2014/main" id="{2738340F-8744-4617-A724-20D4FA9BF01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8920F70-87DD-46B4-874C-66E29E326C8F}" type="slidenum">
              <a:rPr lang="en-AU" altLang="en-US" sz="1400" smtClean="0"/>
              <a:pPr>
                <a:spcBef>
                  <a:spcPct val="0"/>
                </a:spcBef>
                <a:buClrTx/>
                <a:buSzTx/>
                <a:buFontTx/>
                <a:buNone/>
              </a:pPr>
              <a:t>16</a:t>
            </a:fld>
            <a:endParaRPr lang="en-AU" altLang="en-US" sz="1400"/>
          </a:p>
        </p:txBody>
      </p:sp>
      <p:pic>
        <p:nvPicPr>
          <p:cNvPr id="45059" name="Picture 13" descr="f01-04-P374493">
            <a:extLst>
              <a:ext uri="{FF2B5EF4-FFF2-40B4-BE49-F238E27FC236}">
                <a16:creationId xmlns:a16="http://schemas.microsoft.com/office/drawing/2014/main" id="{6EF2A07B-8DAA-4602-94D2-D58508E25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060575"/>
            <a:ext cx="3973513"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2">
            <a:extLst>
              <a:ext uri="{FF2B5EF4-FFF2-40B4-BE49-F238E27FC236}">
                <a16:creationId xmlns:a16="http://schemas.microsoft.com/office/drawing/2014/main" id="{186A899D-C553-4746-BD1D-F9E94CEAEC85}"/>
              </a:ext>
            </a:extLst>
          </p:cNvPr>
          <p:cNvSpPr>
            <a:spLocks noGrp="1" noChangeArrowheads="1"/>
          </p:cNvSpPr>
          <p:nvPr>
            <p:ph type="title"/>
          </p:nvPr>
        </p:nvSpPr>
        <p:spPr/>
        <p:txBody>
          <a:bodyPr/>
          <a:lstStyle/>
          <a:p>
            <a:pPr eaLnBrk="1" hangingPunct="1"/>
            <a:r>
              <a:rPr lang="en-US" altLang="en-US"/>
              <a:t>Components of a Computer</a:t>
            </a:r>
            <a:endParaRPr lang="en-AU" altLang="en-US"/>
          </a:p>
        </p:txBody>
      </p:sp>
      <p:sp>
        <p:nvSpPr>
          <p:cNvPr id="45061" name="Rectangle 7">
            <a:extLst>
              <a:ext uri="{FF2B5EF4-FFF2-40B4-BE49-F238E27FC236}">
                <a16:creationId xmlns:a16="http://schemas.microsoft.com/office/drawing/2014/main" id="{9E1C93C6-D669-452C-9C04-51573BD93BB9}"/>
              </a:ext>
            </a:extLst>
          </p:cNvPr>
          <p:cNvSpPr>
            <a:spLocks noGrp="1" noChangeArrowheads="1"/>
          </p:cNvSpPr>
          <p:nvPr>
            <p:ph type="body" sz="half" idx="2"/>
          </p:nvPr>
        </p:nvSpPr>
        <p:spPr>
          <a:xfrm>
            <a:off x="4356100" y="1125538"/>
            <a:ext cx="4598988" cy="5111750"/>
          </a:xfrm>
        </p:spPr>
        <p:txBody>
          <a:bodyPr/>
          <a:lstStyle/>
          <a:p>
            <a:pPr eaLnBrk="1" hangingPunct="1"/>
            <a:r>
              <a:rPr lang="en-US" altLang="en-US" sz="2800"/>
              <a:t>Same components for</a:t>
            </a:r>
            <a:br>
              <a:rPr lang="en-US" altLang="en-US" sz="2800"/>
            </a:br>
            <a:r>
              <a:rPr lang="en-US" altLang="en-US" sz="2800"/>
              <a:t>all kinds of computer</a:t>
            </a:r>
          </a:p>
          <a:p>
            <a:pPr lvl="1" eaLnBrk="1" hangingPunct="1"/>
            <a:r>
              <a:rPr lang="en-US" altLang="en-US" sz="2400"/>
              <a:t>Desktop, server,</a:t>
            </a:r>
            <a:br>
              <a:rPr lang="en-US" altLang="en-US" sz="2400"/>
            </a:br>
            <a:r>
              <a:rPr lang="en-US" altLang="en-US" sz="2400"/>
              <a:t>embedded</a:t>
            </a:r>
          </a:p>
          <a:p>
            <a:pPr eaLnBrk="1" hangingPunct="1"/>
            <a:r>
              <a:rPr lang="en-US" altLang="en-US" sz="2800"/>
              <a:t>Input/output includes</a:t>
            </a:r>
          </a:p>
          <a:p>
            <a:pPr lvl="1" eaLnBrk="1" hangingPunct="1"/>
            <a:r>
              <a:rPr lang="en-US" altLang="en-US" sz="2400"/>
              <a:t>User-interface devices</a:t>
            </a:r>
          </a:p>
          <a:p>
            <a:pPr lvl="2" eaLnBrk="1" hangingPunct="1"/>
            <a:r>
              <a:rPr lang="en-US" altLang="en-US" sz="2000"/>
              <a:t>Display, keyboard, mouse</a:t>
            </a:r>
          </a:p>
          <a:p>
            <a:pPr lvl="1" eaLnBrk="1" hangingPunct="1"/>
            <a:r>
              <a:rPr lang="en-US" altLang="en-US" sz="2400"/>
              <a:t>Storage devices</a:t>
            </a:r>
          </a:p>
          <a:p>
            <a:pPr lvl="2" eaLnBrk="1" hangingPunct="1"/>
            <a:r>
              <a:rPr lang="en-US" altLang="en-US" sz="2000"/>
              <a:t>Hard disk, CD/DVD, flash</a:t>
            </a:r>
          </a:p>
          <a:p>
            <a:pPr lvl="1" eaLnBrk="1" hangingPunct="1"/>
            <a:r>
              <a:rPr lang="en-US" altLang="en-US" sz="2400"/>
              <a:t>Network adapters</a:t>
            </a:r>
          </a:p>
          <a:p>
            <a:pPr lvl="2" eaLnBrk="1" hangingPunct="1"/>
            <a:r>
              <a:rPr lang="en-US" altLang="en-US" sz="2000"/>
              <a:t>For communicating with other computers</a:t>
            </a:r>
            <a:endParaRPr lang="en-AU" altLang="en-US" sz="2000"/>
          </a:p>
        </p:txBody>
      </p:sp>
      <p:sp>
        <p:nvSpPr>
          <p:cNvPr id="45062" name="Text Box 9">
            <a:extLst>
              <a:ext uri="{FF2B5EF4-FFF2-40B4-BE49-F238E27FC236}">
                <a16:creationId xmlns:a16="http://schemas.microsoft.com/office/drawing/2014/main" id="{42D7850E-2FB1-4304-B47B-7C8DE6E97E23}"/>
              </a:ext>
            </a:extLst>
          </p:cNvPr>
          <p:cNvSpPr txBox="1">
            <a:spLocks noChangeArrowheads="1"/>
          </p:cNvSpPr>
          <p:nvPr/>
        </p:nvSpPr>
        <p:spPr bwMode="auto">
          <a:xfrm rot="5400000">
            <a:off x="7708106" y="1064419"/>
            <a:ext cx="250507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§1.4 Under the Covers</a:t>
            </a:r>
          </a:p>
        </p:txBody>
      </p:sp>
      <p:sp>
        <p:nvSpPr>
          <p:cNvPr id="45063" name="Text Box 11">
            <a:extLst>
              <a:ext uri="{FF2B5EF4-FFF2-40B4-BE49-F238E27FC236}">
                <a16:creationId xmlns:a16="http://schemas.microsoft.com/office/drawing/2014/main" id="{7831D362-6D9B-4AF7-A304-28F8DBD0C572}"/>
              </a:ext>
            </a:extLst>
          </p:cNvPr>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4">
            <a:extLst>
              <a:ext uri="{FF2B5EF4-FFF2-40B4-BE49-F238E27FC236}">
                <a16:creationId xmlns:a16="http://schemas.microsoft.com/office/drawing/2014/main" id="{9A82892C-1AEF-4713-809C-6204B2A09C1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54660AE8-A224-4C62-9E93-D9D7CFE305ED}" type="slidenum">
              <a:rPr lang="en-AU" altLang="en-US" sz="1400" smtClean="0"/>
              <a:pPr>
                <a:spcBef>
                  <a:spcPct val="0"/>
                </a:spcBef>
                <a:buClrTx/>
                <a:buSzTx/>
                <a:buFontTx/>
                <a:buNone/>
              </a:pPr>
              <a:t>17</a:t>
            </a:fld>
            <a:endParaRPr lang="en-AU" altLang="en-US" sz="1400"/>
          </a:p>
        </p:txBody>
      </p:sp>
      <p:sp>
        <p:nvSpPr>
          <p:cNvPr id="47107" name="Rectangle 2">
            <a:extLst>
              <a:ext uri="{FF2B5EF4-FFF2-40B4-BE49-F238E27FC236}">
                <a16:creationId xmlns:a16="http://schemas.microsoft.com/office/drawing/2014/main" id="{68990DB7-2626-489B-8479-CE4E273A2D46}"/>
              </a:ext>
            </a:extLst>
          </p:cNvPr>
          <p:cNvSpPr>
            <a:spLocks noGrp="1" noChangeArrowheads="1"/>
          </p:cNvSpPr>
          <p:nvPr>
            <p:ph type="title"/>
          </p:nvPr>
        </p:nvSpPr>
        <p:spPr/>
        <p:txBody>
          <a:bodyPr/>
          <a:lstStyle/>
          <a:p>
            <a:pPr eaLnBrk="1" hangingPunct="1"/>
            <a:r>
              <a:rPr lang="en-US" altLang="en-US"/>
              <a:t>Touchscreen</a:t>
            </a:r>
          </a:p>
        </p:txBody>
      </p:sp>
      <p:sp>
        <p:nvSpPr>
          <p:cNvPr id="26628" name="Rectangle 3">
            <a:extLst>
              <a:ext uri="{FF2B5EF4-FFF2-40B4-BE49-F238E27FC236}">
                <a16:creationId xmlns:a16="http://schemas.microsoft.com/office/drawing/2014/main" id="{BB2BEDFE-F377-4765-9CB4-5B7151CD4B02}"/>
              </a:ext>
            </a:extLst>
          </p:cNvPr>
          <p:cNvSpPr>
            <a:spLocks noGrp="1" noChangeArrowheads="1"/>
          </p:cNvSpPr>
          <p:nvPr>
            <p:ph type="body" sz="half" idx="1"/>
          </p:nvPr>
        </p:nvSpPr>
        <p:spPr>
          <a:xfrm>
            <a:off x="684213" y="1125538"/>
            <a:ext cx="4057650" cy="5111750"/>
          </a:xfrm>
        </p:spPr>
        <p:txBody>
          <a:bodyPr/>
          <a:lstStyle/>
          <a:p>
            <a:pPr eaLnBrk="1" hangingPunct="1">
              <a:defRPr/>
            </a:pPr>
            <a:r>
              <a:rPr lang="en-US" sz="2800" dirty="0" err="1"/>
              <a:t>PostPC</a:t>
            </a:r>
            <a:r>
              <a:rPr lang="en-US" sz="2800" dirty="0"/>
              <a:t> device</a:t>
            </a:r>
          </a:p>
          <a:p>
            <a:pPr eaLnBrk="1" hangingPunct="1">
              <a:defRPr/>
            </a:pPr>
            <a:r>
              <a:rPr lang="en-US" sz="2800" dirty="0"/>
              <a:t>Supersedes keyboard and mouse</a:t>
            </a:r>
          </a:p>
          <a:p>
            <a:pPr eaLnBrk="1" hangingPunct="1">
              <a:defRPr/>
            </a:pPr>
            <a:r>
              <a:rPr lang="en-US" sz="2800" dirty="0">
                <a:solidFill>
                  <a:schemeClr val="tx2">
                    <a:lumMod val="60000"/>
                    <a:lumOff val="40000"/>
                  </a:schemeClr>
                </a:solidFill>
              </a:rPr>
              <a:t>Resistive</a:t>
            </a:r>
            <a:r>
              <a:rPr lang="en-US" sz="2800" dirty="0"/>
              <a:t> and </a:t>
            </a:r>
            <a:r>
              <a:rPr lang="en-US" sz="2800" dirty="0">
                <a:solidFill>
                  <a:srgbClr val="C00000"/>
                </a:solidFill>
              </a:rPr>
              <a:t>Capacitive</a:t>
            </a:r>
            <a:r>
              <a:rPr lang="en-US" sz="2800" dirty="0"/>
              <a:t> types</a:t>
            </a:r>
          </a:p>
          <a:p>
            <a:pPr lvl="1" eaLnBrk="1" hangingPunct="1">
              <a:defRPr/>
            </a:pPr>
            <a:r>
              <a:rPr lang="en-US" sz="2400" dirty="0"/>
              <a:t>Most tablets, smart phones use capacitive</a:t>
            </a:r>
          </a:p>
          <a:p>
            <a:pPr lvl="1" eaLnBrk="1" hangingPunct="1">
              <a:defRPr/>
            </a:pPr>
            <a:r>
              <a:rPr lang="en-GB" sz="2400" dirty="0"/>
              <a:t>Capacitive allows multiple touches simultaneously</a:t>
            </a:r>
            <a:endParaRPr lang="en-US" sz="2400" dirty="0"/>
          </a:p>
          <a:p>
            <a:pPr lvl="1" eaLnBrk="1" hangingPunct="1">
              <a:defRPr/>
            </a:pPr>
            <a:endParaRPr lang="en-US" sz="2400" dirty="0"/>
          </a:p>
        </p:txBody>
      </p:sp>
      <p:pic>
        <p:nvPicPr>
          <p:cNvPr id="47109" name="Picture 14" descr="http://wrtassoc.com/wp-content/uploads/2010/01/iPad-w-hands.jpg">
            <a:extLst>
              <a:ext uri="{FF2B5EF4-FFF2-40B4-BE49-F238E27FC236}">
                <a16:creationId xmlns:a16="http://schemas.microsoft.com/office/drawing/2014/main" id="{0E73A387-9956-402B-9CF9-B12507FCA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844675"/>
            <a:ext cx="33623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2">
            <a:extLst>
              <a:ext uri="{FF2B5EF4-FFF2-40B4-BE49-F238E27FC236}">
                <a16:creationId xmlns:a16="http://schemas.microsoft.com/office/drawing/2014/main" id="{5A48C6A4-AFC3-4B0A-A4FC-A515CA66D9F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8942D6A-19B0-4893-A4A3-5664B8C82904}" type="slidenum">
              <a:rPr lang="en-AU" altLang="en-US" sz="1400" smtClean="0"/>
              <a:pPr>
                <a:spcBef>
                  <a:spcPct val="0"/>
                </a:spcBef>
                <a:buClrTx/>
                <a:buSzTx/>
                <a:buFontTx/>
                <a:buNone/>
              </a:pPr>
              <a:t>18</a:t>
            </a:fld>
            <a:endParaRPr lang="en-AU" altLang="en-US" sz="1400"/>
          </a:p>
        </p:txBody>
      </p:sp>
      <p:sp>
        <p:nvSpPr>
          <p:cNvPr id="49155" name="Rectangle 4">
            <a:extLst>
              <a:ext uri="{FF2B5EF4-FFF2-40B4-BE49-F238E27FC236}">
                <a16:creationId xmlns:a16="http://schemas.microsoft.com/office/drawing/2014/main" id="{B0DE5895-5FA2-4DDB-8782-643609295D1E}"/>
              </a:ext>
            </a:extLst>
          </p:cNvPr>
          <p:cNvSpPr>
            <a:spLocks noGrp="1" noChangeArrowheads="1"/>
          </p:cNvSpPr>
          <p:nvPr>
            <p:ph type="title"/>
          </p:nvPr>
        </p:nvSpPr>
        <p:spPr>
          <a:xfrm>
            <a:off x="684213" y="138113"/>
            <a:ext cx="8259762" cy="769937"/>
          </a:xfrm>
        </p:spPr>
        <p:txBody>
          <a:bodyPr/>
          <a:lstStyle/>
          <a:p>
            <a:pPr eaLnBrk="1" hangingPunct="1"/>
            <a:r>
              <a:rPr lang="en-US" altLang="en-US"/>
              <a:t>Opening the Box – </a:t>
            </a:r>
            <a:r>
              <a:rPr lang="en-US" altLang="en-US" sz="2000"/>
              <a:t>Apple iPad 2 A1395</a:t>
            </a:r>
            <a:endParaRPr lang="en-AU" altLang="en-US"/>
          </a:p>
        </p:txBody>
      </p:sp>
      <p:pic>
        <p:nvPicPr>
          <p:cNvPr id="49156" name="Picture 7">
            <a:extLst>
              <a:ext uri="{FF2B5EF4-FFF2-40B4-BE49-F238E27FC236}">
                <a16:creationId xmlns:a16="http://schemas.microsoft.com/office/drawing/2014/main" id="{3D246F7A-243A-4340-A082-881A93193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136650"/>
            <a:ext cx="4173537"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8">
            <a:extLst>
              <a:ext uri="{FF2B5EF4-FFF2-40B4-BE49-F238E27FC236}">
                <a16:creationId xmlns:a16="http://schemas.microsoft.com/office/drawing/2014/main" id="{83F721A0-5496-438F-A531-97727139C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437063"/>
            <a:ext cx="648017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Box 1">
            <a:extLst>
              <a:ext uri="{FF2B5EF4-FFF2-40B4-BE49-F238E27FC236}">
                <a16:creationId xmlns:a16="http://schemas.microsoft.com/office/drawing/2014/main" id="{4E4E1533-7C38-4B14-A6C3-8810C319EA78}"/>
              </a:ext>
            </a:extLst>
          </p:cNvPr>
          <p:cNvSpPr txBox="1">
            <a:spLocks noChangeArrowheads="1"/>
          </p:cNvSpPr>
          <p:nvPr/>
        </p:nvSpPr>
        <p:spPr bwMode="auto">
          <a:xfrm>
            <a:off x="5076825" y="1241425"/>
            <a:ext cx="395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Capacitive multitouch LCD screen</a:t>
            </a:r>
          </a:p>
        </p:txBody>
      </p:sp>
      <p:cxnSp>
        <p:nvCxnSpPr>
          <p:cNvPr id="49159" name="Straight Arrow Connector 3">
            <a:extLst>
              <a:ext uri="{FF2B5EF4-FFF2-40B4-BE49-F238E27FC236}">
                <a16:creationId xmlns:a16="http://schemas.microsoft.com/office/drawing/2014/main" id="{70FA036F-FDC0-47C8-9452-DBF21C6406D8}"/>
              </a:ext>
            </a:extLst>
          </p:cNvPr>
          <p:cNvCxnSpPr>
            <a:cxnSpLocks noChangeShapeType="1"/>
          </p:cNvCxnSpPr>
          <p:nvPr/>
        </p:nvCxnSpPr>
        <p:spPr bwMode="auto">
          <a:xfrm flipH="1">
            <a:off x="2987675" y="1425575"/>
            <a:ext cx="1944688" cy="3476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9160" name="TextBox 11">
            <a:extLst>
              <a:ext uri="{FF2B5EF4-FFF2-40B4-BE49-F238E27FC236}">
                <a16:creationId xmlns:a16="http://schemas.microsoft.com/office/drawing/2014/main" id="{261AC251-BB12-4AF0-AAC7-C4731470422E}"/>
              </a:ext>
            </a:extLst>
          </p:cNvPr>
          <p:cNvSpPr txBox="1">
            <a:spLocks noChangeArrowheads="1"/>
          </p:cNvSpPr>
          <p:nvPr/>
        </p:nvSpPr>
        <p:spPr bwMode="auto">
          <a:xfrm>
            <a:off x="5164138" y="1746250"/>
            <a:ext cx="396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3.8 V, 25 Watt-hour battery</a:t>
            </a:r>
          </a:p>
        </p:txBody>
      </p:sp>
      <p:cxnSp>
        <p:nvCxnSpPr>
          <p:cNvPr id="49161" name="Straight Arrow Connector 12">
            <a:extLst>
              <a:ext uri="{FF2B5EF4-FFF2-40B4-BE49-F238E27FC236}">
                <a16:creationId xmlns:a16="http://schemas.microsoft.com/office/drawing/2014/main" id="{A42A2CB0-577C-42D7-8386-AAE0F1E6D95E}"/>
              </a:ext>
            </a:extLst>
          </p:cNvPr>
          <p:cNvCxnSpPr>
            <a:cxnSpLocks noChangeShapeType="1"/>
            <a:stCxn id="49160" idx="1"/>
          </p:cNvCxnSpPr>
          <p:nvPr/>
        </p:nvCxnSpPr>
        <p:spPr bwMode="auto">
          <a:xfrm flipH="1">
            <a:off x="4500563" y="1931988"/>
            <a:ext cx="663575" cy="5603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9162" name="TextBox 15">
            <a:extLst>
              <a:ext uri="{FF2B5EF4-FFF2-40B4-BE49-F238E27FC236}">
                <a16:creationId xmlns:a16="http://schemas.microsoft.com/office/drawing/2014/main" id="{291CFADC-AD05-4B8C-AA23-45BC95D5E06C}"/>
              </a:ext>
            </a:extLst>
          </p:cNvPr>
          <p:cNvSpPr txBox="1">
            <a:spLocks noChangeArrowheads="1"/>
          </p:cNvSpPr>
          <p:nvPr/>
        </p:nvSpPr>
        <p:spPr bwMode="auto">
          <a:xfrm>
            <a:off x="6081713" y="2565400"/>
            <a:ext cx="2125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Computer board</a:t>
            </a:r>
          </a:p>
        </p:txBody>
      </p:sp>
      <p:cxnSp>
        <p:nvCxnSpPr>
          <p:cNvPr id="49163" name="Straight Arrow Connector 16">
            <a:extLst>
              <a:ext uri="{FF2B5EF4-FFF2-40B4-BE49-F238E27FC236}">
                <a16:creationId xmlns:a16="http://schemas.microsoft.com/office/drawing/2014/main" id="{312F822F-65F4-4DD9-8AAE-688A11CEB386}"/>
              </a:ext>
            </a:extLst>
          </p:cNvPr>
          <p:cNvCxnSpPr>
            <a:cxnSpLocks noChangeShapeType="1"/>
          </p:cNvCxnSpPr>
          <p:nvPr/>
        </p:nvCxnSpPr>
        <p:spPr bwMode="auto">
          <a:xfrm flipH="1">
            <a:off x="2698750" y="2751138"/>
            <a:ext cx="3313113" cy="11826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9164" name="Straight Arrow Connector 19">
            <a:extLst>
              <a:ext uri="{FF2B5EF4-FFF2-40B4-BE49-F238E27FC236}">
                <a16:creationId xmlns:a16="http://schemas.microsoft.com/office/drawing/2014/main" id="{0392EFA8-0D0E-4C3D-90C8-FA5B5280BA46}"/>
              </a:ext>
            </a:extLst>
          </p:cNvPr>
          <p:cNvCxnSpPr>
            <a:cxnSpLocks noChangeShapeType="1"/>
            <a:stCxn id="49162" idx="2"/>
          </p:cNvCxnSpPr>
          <p:nvPr/>
        </p:nvCxnSpPr>
        <p:spPr bwMode="auto">
          <a:xfrm flipH="1">
            <a:off x="6227763" y="2935288"/>
            <a:ext cx="917575" cy="15017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a:extLst>
              <a:ext uri="{FF2B5EF4-FFF2-40B4-BE49-F238E27FC236}">
                <a16:creationId xmlns:a16="http://schemas.microsoft.com/office/drawing/2014/main" id="{4E21E7FF-3F1E-422D-9A49-77466521FC9A}"/>
              </a:ext>
            </a:extLst>
          </p:cNvPr>
          <p:cNvSpPr txBox="1">
            <a:spLocks noGrp="1"/>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r" eaLnBrk="1" hangingPunct="1">
              <a:spcBef>
                <a:spcPct val="0"/>
              </a:spcBef>
              <a:buClrTx/>
              <a:buSzTx/>
              <a:buFontTx/>
              <a:buNone/>
            </a:pPr>
            <a:fld id="{43CB8683-4C68-48C9-AFD3-7953EDACB09C}" type="slidenum">
              <a:rPr lang="en-US" altLang="en-US" sz="1200">
                <a:latin typeface="Calibri" panose="020F0502020204030204" pitchFamily="34" charset="0"/>
              </a:rPr>
              <a:pPr algn="r" eaLnBrk="1" hangingPunct="1">
                <a:spcBef>
                  <a:spcPct val="0"/>
                </a:spcBef>
                <a:buClrTx/>
                <a:buSzTx/>
                <a:buFontTx/>
                <a:buNone/>
              </a:pPr>
              <a:t>19</a:t>
            </a:fld>
            <a:endParaRPr lang="en-US" altLang="en-US" sz="1200">
              <a:latin typeface="Calibri" panose="020F0502020204030204" pitchFamily="34" charset="0"/>
            </a:endParaRPr>
          </a:p>
        </p:txBody>
      </p:sp>
      <p:sp>
        <p:nvSpPr>
          <p:cNvPr id="51203" name="Footer Placeholder 7">
            <a:extLst>
              <a:ext uri="{FF2B5EF4-FFF2-40B4-BE49-F238E27FC236}">
                <a16:creationId xmlns:a16="http://schemas.microsoft.com/office/drawing/2014/main" id="{67ED56FB-2CC9-4532-8E22-2E48533D5837}"/>
              </a:ext>
            </a:extLst>
          </p:cNvPr>
          <p:cNvSpPr txBox="1">
            <a:spLocks noGrp="1"/>
          </p:cNvSpPr>
          <p:nvPr/>
        </p:nvSpPr>
        <p:spPr bwMode="auto">
          <a:xfrm>
            <a:off x="0" y="6416675"/>
            <a:ext cx="9144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000"/>
              <a:t>Copyright © 2014 Elsevier Inc. All rights reserved.</a:t>
            </a:r>
          </a:p>
        </p:txBody>
      </p:sp>
      <p:sp>
        <p:nvSpPr>
          <p:cNvPr id="38916" name="TextBox 3">
            <a:extLst>
              <a:ext uri="{FF2B5EF4-FFF2-40B4-BE49-F238E27FC236}">
                <a16:creationId xmlns:a16="http://schemas.microsoft.com/office/drawing/2014/main" id="{A09A960C-7D42-425D-81CC-4CFBCD185E23}"/>
              </a:ext>
            </a:extLst>
          </p:cNvPr>
          <p:cNvSpPr txBox="1">
            <a:spLocks noChangeArrowheads="1"/>
          </p:cNvSpPr>
          <p:nvPr/>
        </p:nvSpPr>
        <p:spPr bwMode="auto">
          <a:xfrm>
            <a:off x="395288" y="3933825"/>
            <a:ext cx="85693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eaLnBrk="1" hangingPunct="1">
              <a:spcBef>
                <a:spcPct val="0"/>
              </a:spcBef>
              <a:buClrTx/>
              <a:buSzTx/>
              <a:buFontTx/>
              <a:buNone/>
              <a:defRPr/>
            </a:pPr>
            <a:r>
              <a:rPr lang="en-US" sz="1200" dirty="0">
                <a:solidFill>
                  <a:srgbClr val="000000"/>
                </a:solidFill>
                <a:ea typeface="Times New Roman" panose="02020603050405020304" pitchFamily="18" charset="0"/>
                <a:cs typeface="ITCFranklinGothicStd-Hvy"/>
              </a:rPr>
              <a:t>FIGURE 1.8</a:t>
            </a:r>
            <a:r>
              <a:rPr lang="en-US" sz="1200" dirty="0">
                <a:solidFill>
                  <a:srgbClr val="000000"/>
                </a:solidFill>
                <a:ea typeface="Times New Roman" panose="02020603050405020304" pitchFamily="18" charset="0"/>
                <a:cs typeface="MinionPro-Regular"/>
              </a:rPr>
              <a:t> </a:t>
            </a:r>
            <a:r>
              <a:rPr lang="en-US" sz="1200" dirty="0">
                <a:solidFill>
                  <a:srgbClr val="000000"/>
                </a:solidFill>
                <a:ea typeface="Times New Roman" panose="02020603050405020304" pitchFamily="18" charset="0"/>
                <a:cs typeface="ITCFranklinGothicStd-Hvy"/>
              </a:rPr>
              <a:t>The logic board of Apple iPad 2 in Figure 1.7. The photo highlights five integrated circuits. The large integrated circuit in the middle is the Apple A5 chip, which contains a </a:t>
            </a:r>
            <a:r>
              <a:rPr lang="en-US" sz="1200" b="1" dirty="0">
                <a:solidFill>
                  <a:srgbClr val="000000"/>
                </a:solidFill>
                <a:ea typeface="Times New Roman" panose="02020603050405020304" pitchFamily="18" charset="0"/>
                <a:cs typeface="ITCFranklinGothicStd-Hvy"/>
              </a:rPr>
              <a:t>dual ARM processor </a:t>
            </a:r>
            <a:r>
              <a:rPr lang="en-US" sz="1200" dirty="0">
                <a:solidFill>
                  <a:srgbClr val="000000"/>
                </a:solidFill>
                <a:ea typeface="Times New Roman" panose="02020603050405020304" pitchFamily="18" charset="0"/>
                <a:cs typeface="ITCFranklinGothicStd-Hvy"/>
              </a:rPr>
              <a:t>cores. </a:t>
            </a:r>
          </a:p>
          <a:p>
            <a:pPr algn="just" eaLnBrk="1" hangingPunct="1">
              <a:spcBef>
                <a:spcPct val="0"/>
              </a:spcBef>
              <a:buClrTx/>
              <a:buSzTx/>
              <a:buFontTx/>
              <a:buNone/>
              <a:defRPr/>
            </a:pPr>
            <a:endParaRPr lang="en-US" sz="1200" dirty="0">
              <a:solidFill>
                <a:srgbClr val="000000"/>
              </a:solidFill>
            </a:endParaRPr>
          </a:p>
          <a:p>
            <a:pPr marL="285750" indent="-285750" algn="just" eaLnBrk="1" hangingPunct="1">
              <a:spcBef>
                <a:spcPct val="0"/>
              </a:spcBef>
              <a:buClrTx/>
              <a:buSzPct val="200000"/>
              <a:buFont typeface="Arial" panose="020B0604020202020204" pitchFamily="34" charset="0"/>
              <a:buChar char="•"/>
              <a:defRPr/>
            </a:pPr>
            <a:r>
              <a:rPr lang="en-US" sz="1400" dirty="0">
                <a:solidFill>
                  <a:srgbClr val="FF0000"/>
                </a:solidFill>
              </a:rPr>
              <a:t>Apple 1GHz A5 dual-core Processor with a 200MHz bus and 512 MB of Samsung manufactured RAM</a:t>
            </a:r>
            <a:r>
              <a:rPr lang="en-US" sz="1400" dirty="0"/>
              <a:t>.</a:t>
            </a:r>
          </a:p>
          <a:p>
            <a:pPr marL="285750" indent="-285750" algn="just" eaLnBrk="1" hangingPunct="1">
              <a:spcBef>
                <a:spcPct val="0"/>
              </a:spcBef>
              <a:buClrTx/>
              <a:buSzPct val="200000"/>
              <a:buFont typeface="Arial" panose="020B0604020202020204" pitchFamily="34" charset="0"/>
              <a:buChar char="•"/>
              <a:defRPr/>
            </a:pPr>
            <a:r>
              <a:rPr lang="en-US" sz="1400" dirty="0">
                <a:solidFill>
                  <a:srgbClr val="FF9933"/>
                </a:solidFill>
              </a:rPr>
              <a:t>Toshiba TH58NVG7D2FLA89 16GB NAND Flash.</a:t>
            </a:r>
          </a:p>
          <a:p>
            <a:pPr marL="285750" indent="-285750" algn="just" eaLnBrk="1" hangingPunct="1">
              <a:spcBef>
                <a:spcPct val="0"/>
              </a:spcBef>
              <a:buClrTx/>
              <a:buSzPct val="200000"/>
              <a:buFont typeface="Arial" panose="020B0604020202020204" pitchFamily="34" charset="0"/>
              <a:buChar char="•"/>
              <a:defRPr/>
            </a:pPr>
            <a:r>
              <a:rPr lang="en-US" sz="1400" dirty="0">
                <a:highlight>
                  <a:srgbClr val="FFFF00"/>
                </a:highlight>
              </a:rPr>
              <a:t>Power management chip</a:t>
            </a:r>
          </a:p>
          <a:p>
            <a:pPr marL="285750" indent="-285750" algn="just" eaLnBrk="1" hangingPunct="1">
              <a:spcBef>
                <a:spcPct val="0"/>
              </a:spcBef>
              <a:buClrTx/>
              <a:buSzPct val="200000"/>
              <a:buFont typeface="Arial" panose="020B0604020202020204" pitchFamily="34" charset="0"/>
              <a:buChar char="•"/>
              <a:defRPr/>
            </a:pPr>
            <a:r>
              <a:rPr lang="en-US" sz="1400" dirty="0">
                <a:solidFill>
                  <a:schemeClr val="tx2"/>
                </a:solidFill>
              </a:rPr>
              <a:t>Texas Instruments CD3240B0 11AZ4JT G1 touchscreen line driver.</a:t>
            </a:r>
          </a:p>
          <a:p>
            <a:pPr marL="285750" indent="-285750" algn="just" eaLnBrk="1" hangingPunct="1">
              <a:spcBef>
                <a:spcPct val="0"/>
              </a:spcBef>
              <a:buClrTx/>
              <a:buSzPct val="200000"/>
              <a:buFont typeface="Arial" panose="020B0604020202020204" pitchFamily="34" charset="0"/>
              <a:buChar char="•"/>
              <a:defRPr/>
            </a:pPr>
            <a:r>
              <a:rPr lang="en-US" sz="1400" dirty="0">
                <a:solidFill>
                  <a:srgbClr val="00B0F0"/>
                </a:solidFill>
              </a:rPr>
              <a:t>S6T2MLC N33C50V Power Management IC.</a:t>
            </a:r>
          </a:p>
          <a:p>
            <a:pPr algn="just" eaLnBrk="1" hangingPunct="1">
              <a:spcBef>
                <a:spcPct val="0"/>
              </a:spcBef>
              <a:buClrTx/>
              <a:buSzTx/>
              <a:buFontTx/>
              <a:buNone/>
              <a:defRPr/>
            </a:pPr>
            <a:endParaRPr lang="en-US" sz="1200" dirty="0">
              <a:solidFill>
                <a:srgbClr val="000000"/>
              </a:solidFill>
              <a:ea typeface="Times New Roman" panose="02020603050405020304" pitchFamily="18" charset="0"/>
              <a:cs typeface="ITCFranklinGothicStd-Hvy"/>
            </a:endParaRPr>
          </a:p>
          <a:p>
            <a:pPr algn="just" eaLnBrk="1" hangingPunct="1">
              <a:spcBef>
                <a:spcPct val="0"/>
              </a:spcBef>
              <a:buClrTx/>
              <a:buSzTx/>
              <a:buFontTx/>
              <a:buNone/>
              <a:defRPr/>
            </a:pPr>
            <a:r>
              <a:rPr lang="en-US" sz="1200" dirty="0">
                <a:solidFill>
                  <a:srgbClr val="000000"/>
                </a:solidFill>
                <a:ea typeface="Times New Roman" panose="02020603050405020304" pitchFamily="18" charset="0"/>
                <a:cs typeface="ITCFranklinGothicStd-Hvy"/>
              </a:rPr>
              <a:t>(</a:t>
            </a:r>
            <a:r>
              <a:rPr lang="en-US" sz="1200" dirty="0" err="1">
                <a:solidFill>
                  <a:srgbClr val="000000"/>
                </a:solidFill>
                <a:ea typeface="Times New Roman" panose="02020603050405020304" pitchFamily="18" charset="0"/>
                <a:cs typeface="ITCFranklinGothicStd-Hvy"/>
              </a:rPr>
              <a:t>Refernce</a:t>
            </a:r>
            <a:r>
              <a:rPr lang="en-US" sz="1200" dirty="0">
                <a:solidFill>
                  <a:srgbClr val="000000"/>
                </a:solidFill>
                <a:ea typeface="Times New Roman" panose="02020603050405020304" pitchFamily="18" charset="0"/>
                <a:cs typeface="ITCFranklinGothicStd-Hvy"/>
              </a:rPr>
              <a:t>: </a:t>
            </a:r>
            <a:r>
              <a:rPr lang="en-US" sz="1200" dirty="0" err="1">
                <a:solidFill>
                  <a:srgbClr val="000000"/>
                </a:solidFill>
                <a:ea typeface="Times New Roman" panose="02020603050405020304" pitchFamily="18" charset="0"/>
                <a:cs typeface="ITCFranklinGothicStd-Hvy"/>
              </a:rPr>
              <a:t>iFixit</a:t>
            </a:r>
            <a:r>
              <a:rPr lang="en-US" sz="1200" dirty="0">
                <a:solidFill>
                  <a:srgbClr val="000000"/>
                </a:solidFill>
                <a:ea typeface="Times New Roman" panose="02020603050405020304" pitchFamily="18" charset="0"/>
                <a:cs typeface="ITCFranklinGothicStd-Hvy"/>
              </a:rPr>
              <a:t>, www.ifixit.com) </a:t>
            </a:r>
          </a:p>
        </p:txBody>
      </p:sp>
      <p:pic>
        <p:nvPicPr>
          <p:cNvPr id="51205" name="Picture 6" descr="f01-08-9780124077263">
            <a:extLst>
              <a:ext uri="{FF2B5EF4-FFF2-40B4-BE49-F238E27FC236}">
                <a16:creationId xmlns:a16="http://schemas.microsoft.com/office/drawing/2014/main" id="{47EB9B1A-F273-41C4-B9A0-2D2383FE43EA}"/>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914400" y="1628775"/>
            <a:ext cx="7315200" cy="210502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6DA89A3-A8E6-4B64-B6A7-0208768FF03E}"/>
              </a:ext>
            </a:extLst>
          </p:cNvPr>
          <p:cNvSpPr>
            <a:spLocks noGrp="1" noChangeArrowheads="1"/>
          </p:cNvSpPr>
          <p:nvPr>
            <p:ph type="title"/>
          </p:nvPr>
        </p:nvSpPr>
        <p:spPr/>
        <p:txBody>
          <a:bodyPr/>
          <a:lstStyle/>
          <a:p>
            <a:r>
              <a:rPr lang="en-US" altLang="en-US"/>
              <a:t>Topic Coverage</a:t>
            </a:r>
          </a:p>
        </p:txBody>
      </p:sp>
      <p:sp>
        <p:nvSpPr>
          <p:cNvPr id="14339" name="Slide Number Placeholder 2">
            <a:extLst>
              <a:ext uri="{FF2B5EF4-FFF2-40B4-BE49-F238E27FC236}">
                <a16:creationId xmlns:a16="http://schemas.microsoft.com/office/drawing/2014/main" id="{AF8B40BB-E7DB-4A03-A193-6617087091EB}"/>
              </a:ext>
            </a:extLst>
          </p:cNvPr>
          <p:cNvSpPr>
            <a:spLocks noGrp="1"/>
          </p:cNvSpPr>
          <p:nvPr>
            <p:ph type="sldNum" sz="quarter" idx="4294967295"/>
          </p:nvPr>
        </p:nvSpPr>
        <p:spPr bwMode="auto">
          <a:xfrm>
            <a:off x="8732838" y="6453188"/>
            <a:ext cx="276225" cy="241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7984A88F-764E-4A91-8AF6-80D3E251B9AF}" type="slidenum">
              <a:rPr lang="en-US" altLang="en-US" sz="1400"/>
              <a:pPr>
                <a:spcBef>
                  <a:spcPct val="0"/>
                </a:spcBef>
                <a:buClrTx/>
                <a:buSzTx/>
                <a:buFontTx/>
                <a:buNone/>
              </a:pPr>
              <a:t>2</a:t>
            </a:fld>
            <a:endParaRPr lang="en-US" altLang="en-US" sz="1800"/>
          </a:p>
        </p:txBody>
      </p:sp>
      <p:sp>
        <p:nvSpPr>
          <p:cNvPr id="14340" name="TextBox 3">
            <a:extLst>
              <a:ext uri="{FF2B5EF4-FFF2-40B4-BE49-F238E27FC236}">
                <a16:creationId xmlns:a16="http://schemas.microsoft.com/office/drawing/2014/main" id="{EF3DB547-2F68-432B-BB66-84B46C4F1566}"/>
              </a:ext>
            </a:extLst>
          </p:cNvPr>
          <p:cNvSpPr txBox="1">
            <a:spLocks noChangeArrowheads="1"/>
          </p:cNvSpPr>
          <p:nvPr/>
        </p:nvSpPr>
        <p:spPr bwMode="auto">
          <a:xfrm>
            <a:off x="501650" y="1557338"/>
            <a:ext cx="8404225" cy="403066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800100" indent="-34290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spcAft>
                <a:spcPts val="1200"/>
              </a:spcAft>
              <a:buClrTx/>
              <a:buSzTx/>
              <a:buFontTx/>
              <a:buNone/>
            </a:pPr>
            <a:r>
              <a:rPr lang="en-US" altLang="en-US" sz="2800"/>
              <a:t>Chapters</a:t>
            </a:r>
          </a:p>
          <a:p>
            <a:pPr lvl="1">
              <a:spcBef>
                <a:spcPct val="0"/>
              </a:spcBef>
              <a:spcAft>
                <a:spcPts val="1200"/>
              </a:spcAft>
              <a:buClrTx/>
              <a:buSzTx/>
              <a:buFontTx/>
              <a:buAutoNum type="arabicPeriod"/>
            </a:pPr>
            <a:r>
              <a:rPr lang="en-US" altLang="en-US"/>
              <a:t>Computer Abstraction and Technology</a:t>
            </a:r>
          </a:p>
          <a:p>
            <a:pPr lvl="1">
              <a:spcBef>
                <a:spcPct val="0"/>
              </a:spcBef>
              <a:spcAft>
                <a:spcPts val="1200"/>
              </a:spcAft>
              <a:buClrTx/>
              <a:buSzTx/>
              <a:buFontTx/>
              <a:buAutoNum type="arabicPeriod"/>
            </a:pPr>
            <a:r>
              <a:rPr lang="en-US" altLang="en-US"/>
              <a:t>Instructions: Language of the Computer</a:t>
            </a:r>
          </a:p>
          <a:p>
            <a:pPr lvl="1">
              <a:spcBef>
                <a:spcPct val="0"/>
              </a:spcBef>
              <a:spcAft>
                <a:spcPts val="1200"/>
              </a:spcAft>
              <a:buClrTx/>
              <a:buSzTx/>
              <a:buFontTx/>
              <a:buAutoNum type="arabicPeriod"/>
            </a:pPr>
            <a:r>
              <a:rPr lang="en-US" altLang="en-US"/>
              <a:t>Arithmetic for Computers </a:t>
            </a:r>
          </a:p>
          <a:p>
            <a:pPr lvl="1">
              <a:spcBef>
                <a:spcPct val="0"/>
              </a:spcBef>
              <a:spcAft>
                <a:spcPts val="1200"/>
              </a:spcAft>
              <a:buClrTx/>
              <a:buSzTx/>
              <a:buFontTx/>
              <a:buAutoNum type="arabicPeriod"/>
            </a:pPr>
            <a:r>
              <a:rPr lang="en-US" altLang="en-US"/>
              <a:t>The Processor 	</a:t>
            </a:r>
          </a:p>
          <a:p>
            <a:pPr lvl="1">
              <a:spcBef>
                <a:spcPct val="0"/>
              </a:spcBef>
              <a:spcAft>
                <a:spcPts val="1200"/>
              </a:spcAft>
              <a:buClrTx/>
              <a:buSzTx/>
              <a:buFontTx/>
              <a:buAutoNum type="arabicPeriod"/>
            </a:pPr>
            <a:r>
              <a:rPr lang="en-US" altLang="en-US"/>
              <a:t>Large and Fast: Exploiting Memory Hierarchy</a:t>
            </a:r>
          </a:p>
          <a:p>
            <a:pPr lvl="1">
              <a:spcBef>
                <a:spcPct val="0"/>
              </a:spcBef>
              <a:spcAft>
                <a:spcPts val="1200"/>
              </a:spcAft>
              <a:buClrTx/>
              <a:buSzTx/>
              <a:buFontTx/>
              <a:buAutoNum type="arabicPeriod"/>
            </a:pPr>
            <a:r>
              <a:rPr lang="en-US" altLang="en-US"/>
              <a:t>Parallel Processors from Client to Cloud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a:extLst>
              <a:ext uri="{FF2B5EF4-FFF2-40B4-BE49-F238E27FC236}">
                <a16:creationId xmlns:a16="http://schemas.microsoft.com/office/drawing/2014/main" id="{005B58CA-FD25-4C20-8240-FE75D47A9CEF}"/>
              </a:ext>
            </a:extLst>
          </p:cNvPr>
          <p:cNvSpPr txBox="1">
            <a:spLocks noGrp="1"/>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r" eaLnBrk="1" hangingPunct="1">
              <a:spcBef>
                <a:spcPct val="0"/>
              </a:spcBef>
              <a:buClrTx/>
              <a:buSzTx/>
              <a:buFontTx/>
              <a:buNone/>
            </a:pPr>
            <a:fld id="{39C25153-942E-433A-920E-1EDEF49BDE48}" type="slidenum">
              <a:rPr lang="en-US" altLang="en-US" sz="1200">
                <a:latin typeface="Calibri" panose="020F0502020204030204" pitchFamily="34" charset="0"/>
              </a:rPr>
              <a:pPr algn="r" eaLnBrk="1" hangingPunct="1">
                <a:spcBef>
                  <a:spcPct val="0"/>
                </a:spcBef>
                <a:buClrTx/>
                <a:buSzTx/>
                <a:buFontTx/>
                <a:buNone/>
              </a:pPr>
              <a:t>20</a:t>
            </a:fld>
            <a:endParaRPr lang="en-US" altLang="en-US" sz="1200">
              <a:latin typeface="Calibri" panose="020F0502020204030204" pitchFamily="34" charset="0"/>
            </a:endParaRPr>
          </a:p>
        </p:txBody>
      </p:sp>
      <p:sp>
        <p:nvSpPr>
          <p:cNvPr id="53251" name="Footer Placeholder 7">
            <a:extLst>
              <a:ext uri="{FF2B5EF4-FFF2-40B4-BE49-F238E27FC236}">
                <a16:creationId xmlns:a16="http://schemas.microsoft.com/office/drawing/2014/main" id="{F5BF3A31-5C96-4DF3-BA64-51FBF0FBB4AB}"/>
              </a:ext>
            </a:extLst>
          </p:cNvPr>
          <p:cNvSpPr txBox="1">
            <a:spLocks noGrp="1"/>
          </p:cNvSpPr>
          <p:nvPr/>
        </p:nvSpPr>
        <p:spPr bwMode="auto">
          <a:xfrm>
            <a:off x="0" y="6416675"/>
            <a:ext cx="9144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000"/>
              <a:t>Copyright © 2014 Elsevier Inc. All rights reserved.</a:t>
            </a:r>
          </a:p>
        </p:txBody>
      </p:sp>
      <p:sp>
        <p:nvSpPr>
          <p:cNvPr id="53252" name="TextBox 3">
            <a:extLst>
              <a:ext uri="{FF2B5EF4-FFF2-40B4-BE49-F238E27FC236}">
                <a16:creationId xmlns:a16="http://schemas.microsoft.com/office/drawing/2014/main" id="{A0A5741C-DF8F-46E2-9343-4D26956B45ED}"/>
              </a:ext>
            </a:extLst>
          </p:cNvPr>
          <p:cNvSpPr txBox="1">
            <a:spLocks noChangeArrowheads="1"/>
          </p:cNvSpPr>
          <p:nvPr/>
        </p:nvSpPr>
        <p:spPr bwMode="auto">
          <a:xfrm>
            <a:off x="685800" y="5319713"/>
            <a:ext cx="77724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200">
                <a:solidFill>
                  <a:srgbClr val="000000"/>
                </a:solidFill>
                <a:ea typeface="Times New Roman" panose="02020603050405020304" pitchFamily="18" charset="0"/>
                <a:cs typeface="ITCFranklinGothicStd-Hvy"/>
              </a:rPr>
              <a:t>FIGURE 1.9</a:t>
            </a:r>
            <a:r>
              <a:rPr lang="en-US" altLang="en-US" sz="1200">
                <a:solidFill>
                  <a:srgbClr val="000000"/>
                </a:solidFill>
                <a:ea typeface="Times New Roman" panose="02020603050405020304" pitchFamily="18" charset="0"/>
                <a:cs typeface="MinionPro-Regular" panose="02040503050201020203" pitchFamily="18" charset="0"/>
              </a:rPr>
              <a:t> </a:t>
            </a:r>
            <a:r>
              <a:rPr lang="en-US" altLang="en-US" sz="1200">
                <a:solidFill>
                  <a:srgbClr val="000000"/>
                </a:solidFill>
                <a:ea typeface="Times New Roman" panose="02020603050405020304" pitchFamily="18" charset="0"/>
                <a:cs typeface="Arial" panose="020B0604020202020204" pitchFamily="34" charset="0"/>
              </a:rPr>
              <a:t>The processor integrated circuit inside the A5 package. The size of chip is 12.1 by 10.1</a:t>
            </a:r>
            <a:r>
              <a:rPr lang="en-US" altLang="en-US" sz="1200">
                <a:solidFill>
                  <a:srgbClr val="000000"/>
                </a:solidFill>
                <a:ea typeface="Times New Roman" panose="02020603050405020304" pitchFamily="18" charset="0"/>
                <a:cs typeface="MinionPro-Regular" panose="02040503050201020203" pitchFamily="18" charset="0"/>
              </a:rPr>
              <a:t> </a:t>
            </a:r>
            <a:r>
              <a:rPr lang="en-US" altLang="en-US" sz="1200">
                <a:solidFill>
                  <a:srgbClr val="000000"/>
                </a:solidFill>
                <a:ea typeface="Times New Roman" panose="02020603050405020304" pitchFamily="18" charset="0"/>
                <a:cs typeface="Arial" panose="020B0604020202020204" pitchFamily="34" charset="0"/>
              </a:rPr>
              <a:t>mm, and it was manufactured originally in a 45-nm process (see Section 1.5). It has two identical ARM processors or cores in the middle left of the chip and a PowerVR graphical processor unit (GPU) with four datapaths in the upper left quadrant. To the left and bottom side of the ARM cores are interfaces to main memory (DRAM). (Courtesy Chipworks, www.chipworks.com)</a:t>
            </a:r>
            <a:r>
              <a:rPr lang="en-US" altLang="en-US" sz="1200">
                <a:solidFill>
                  <a:srgbClr val="000000"/>
                </a:solidFill>
                <a:cs typeface="Arial" panose="020B0604020202020204" pitchFamily="34" charset="0"/>
              </a:rPr>
              <a:t> </a:t>
            </a:r>
          </a:p>
        </p:txBody>
      </p:sp>
      <p:pic>
        <p:nvPicPr>
          <p:cNvPr id="53253" name="Picture 6" descr="f01-09-9780124077263">
            <a:extLst>
              <a:ext uri="{FF2B5EF4-FFF2-40B4-BE49-F238E27FC236}">
                <a16:creationId xmlns:a16="http://schemas.microsoft.com/office/drawing/2014/main" id="{AED774FC-2D6F-45C0-9DD9-8BC37230AAE0}"/>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771775" y="404813"/>
            <a:ext cx="3921125" cy="4724400"/>
          </a:xfrm>
        </p:spPr>
      </p:pic>
      <p:sp>
        <p:nvSpPr>
          <p:cNvPr id="53254" name="Rectangle 1">
            <a:extLst>
              <a:ext uri="{FF2B5EF4-FFF2-40B4-BE49-F238E27FC236}">
                <a16:creationId xmlns:a16="http://schemas.microsoft.com/office/drawing/2014/main" id="{85F17DE0-CBC2-4AD3-BF7D-2144A8071D43}"/>
              </a:ext>
            </a:extLst>
          </p:cNvPr>
          <p:cNvSpPr>
            <a:spLocks noChangeArrowheads="1"/>
          </p:cNvSpPr>
          <p:nvPr/>
        </p:nvSpPr>
        <p:spPr bwMode="auto">
          <a:xfrm>
            <a:off x="685800" y="141287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t>Apple A5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3">
            <a:extLst>
              <a:ext uri="{FF2B5EF4-FFF2-40B4-BE49-F238E27FC236}">
                <a16:creationId xmlns:a16="http://schemas.microsoft.com/office/drawing/2014/main" id="{08E6E400-81CD-4DF0-86DD-3ADBC51E291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4FA187A1-908A-4FD5-ACE5-B089E8E993EF}" type="slidenum">
              <a:rPr lang="en-AU" altLang="en-US" sz="1400" smtClean="0"/>
              <a:pPr>
                <a:spcBef>
                  <a:spcPct val="0"/>
                </a:spcBef>
                <a:buClrTx/>
                <a:buSzTx/>
                <a:buFontTx/>
                <a:buNone/>
              </a:pPr>
              <a:t>21</a:t>
            </a:fld>
            <a:endParaRPr lang="en-AU" altLang="en-US" sz="1400"/>
          </a:p>
        </p:txBody>
      </p:sp>
      <p:sp>
        <p:nvSpPr>
          <p:cNvPr id="55299" name="Rectangle 2">
            <a:extLst>
              <a:ext uri="{FF2B5EF4-FFF2-40B4-BE49-F238E27FC236}">
                <a16:creationId xmlns:a16="http://schemas.microsoft.com/office/drawing/2014/main" id="{BE21F560-2265-4AB5-8985-0A01EFC3604A}"/>
              </a:ext>
            </a:extLst>
          </p:cNvPr>
          <p:cNvSpPr>
            <a:spLocks noGrp="1" noChangeArrowheads="1"/>
          </p:cNvSpPr>
          <p:nvPr>
            <p:ph type="title"/>
          </p:nvPr>
        </p:nvSpPr>
        <p:spPr/>
        <p:txBody>
          <a:bodyPr/>
          <a:lstStyle/>
          <a:p>
            <a:pPr eaLnBrk="1" hangingPunct="1"/>
            <a:r>
              <a:rPr lang="en-US" altLang="en-US"/>
              <a:t>Inside the Processor (CPU)</a:t>
            </a:r>
          </a:p>
        </p:txBody>
      </p:sp>
      <p:sp>
        <p:nvSpPr>
          <p:cNvPr id="55300" name="Rectangle 3">
            <a:extLst>
              <a:ext uri="{FF2B5EF4-FFF2-40B4-BE49-F238E27FC236}">
                <a16:creationId xmlns:a16="http://schemas.microsoft.com/office/drawing/2014/main" id="{E0E1E5F5-7703-4E33-B1FC-B6B2DF4E96F7}"/>
              </a:ext>
            </a:extLst>
          </p:cNvPr>
          <p:cNvSpPr>
            <a:spLocks noGrp="1" noChangeArrowheads="1"/>
          </p:cNvSpPr>
          <p:nvPr>
            <p:ph type="body" idx="1"/>
          </p:nvPr>
        </p:nvSpPr>
        <p:spPr/>
        <p:txBody>
          <a:bodyPr/>
          <a:lstStyle/>
          <a:p>
            <a:pPr eaLnBrk="1" hangingPunct="1"/>
            <a:r>
              <a:rPr lang="en-US" altLang="en-US"/>
              <a:t>Datapath: performs operations on data</a:t>
            </a:r>
          </a:p>
          <a:p>
            <a:pPr eaLnBrk="1" hangingPunct="1"/>
            <a:r>
              <a:rPr lang="en-US" altLang="en-US"/>
              <a:t>Control: sequences datapath, memory, ...</a:t>
            </a:r>
          </a:p>
          <a:p>
            <a:pPr eaLnBrk="1" hangingPunct="1"/>
            <a:r>
              <a:rPr lang="en-US" altLang="en-US"/>
              <a:t>Cache memory</a:t>
            </a:r>
          </a:p>
          <a:p>
            <a:pPr lvl="1" eaLnBrk="1" hangingPunct="1"/>
            <a:r>
              <a:rPr lang="en-US" altLang="en-US"/>
              <a:t>Small fast SRAM memory for immediate access to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21DC2C5-ABBA-423F-908E-04CD9E53D50F}"/>
              </a:ext>
            </a:extLst>
          </p:cNvPr>
          <p:cNvSpPr>
            <a:spLocks noGrp="1" noChangeArrowheads="1"/>
          </p:cNvSpPr>
          <p:nvPr>
            <p:ph type="title"/>
          </p:nvPr>
        </p:nvSpPr>
        <p:spPr>
          <a:xfrm>
            <a:off x="498475" y="93663"/>
            <a:ext cx="8147050" cy="917575"/>
          </a:xfrm>
        </p:spPr>
        <p:txBody>
          <a:bodyPr/>
          <a:lstStyle/>
          <a:p>
            <a:r>
              <a:rPr lang="en-US" altLang="en-US"/>
              <a:t>Memory Hierarchy</a:t>
            </a:r>
          </a:p>
        </p:txBody>
      </p:sp>
      <p:graphicFrame>
        <p:nvGraphicFramePr>
          <p:cNvPr id="4" name="Content Placeholder 3">
            <a:extLst>
              <a:ext uri="{FF2B5EF4-FFF2-40B4-BE49-F238E27FC236}">
                <a16:creationId xmlns:a16="http://schemas.microsoft.com/office/drawing/2014/main" id="{96475FF7-B345-4EC7-AE32-81D850A1814F}"/>
              </a:ext>
            </a:extLst>
          </p:cNvPr>
          <p:cNvGraphicFramePr>
            <a:graphicFrameLocks noGrp="1"/>
          </p:cNvGraphicFramePr>
          <p:nvPr>
            <p:ph idx="1"/>
          </p:nvPr>
        </p:nvGraphicFramePr>
        <p:xfrm>
          <a:off x="533400" y="1219200"/>
          <a:ext cx="8147050" cy="4364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a:extLst>
              <a:ext uri="{FF2B5EF4-FFF2-40B4-BE49-F238E27FC236}">
                <a16:creationId xmlns:a16="http://schemas.microsoft.com/office/drawing/2014/main" id="{D3FF288C-08A4-4FF7-AA0C-144A264227A1}"/>
              </a:ext>
            </a:extLst>
          </p:cNvPr>
          <p:cNvCxnSpPr/>
          <p:nvPr/>
        </p:nvCxnSpPr>
        <p:spPr>
          <a:xfrm rot="10800000">
            <a:off x="3886200" y="2732088"/>
            <a:ext cx="1463675"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31A1C70-DF74-4BE2-B81F-32DEF218850A}"/>
              </a:ext>
            </a:extLst>
          </p:cNvPr>
          <p:cNvCxnSpPr/>
          <p:nvPr/>
        </p:nvCxnSpPr>
        <p:spPr>
          <a:xfrm rot="10800000">
            <a:off x="3502025" y="3495675"/>
            <a:ext cx="2232025"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72FF1578-2767-4196-8E43-9E88A0C7BB6C}"/>
              </a:ext>
            </a:extLst>
          </p:cNvPr>
          <p:cNvCxnSpPr/>
          <p:nvPr/>
        </p:nvCxnSpPr>
        <p:spPr>
          <a:xfrm rot="10800000">
            <a:off x="3154363" y="4181475"/>
            <a:ext cx="2935287"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5E61998-0891-4818-B9C7-15B75F22A016}"/>
              </a:ext>
            </a:extLst>
          </p:cNvPr>
          <p:cNvCxnSpPr/>
          <p:nvPr/>
        </p:nvCxnSpPr>
        <p:spPr>
          <a:xfrm rot="10800000">
            <a:off x="2813050" y="4867275"/>
            <a:ext cx="3603625"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7352" name="TextBox 18">
            <a:extLst>
              <a:ext uri="{FF2B5EF4-FFF2-40B4-BE49-F238E27FC236}">
                <a16:creationId xmlns:a16="http://schemas.microsoft.com/office/drawing/2014/main" id="{DCCA025C-210D-46B1-887A-25FFF8F50F89}"/>
              </a:ext>
            </a:extLst>
          </p:cNvPr>
          <p:cNvSpPr txBox="1">
            <a:spLocks noChangeArrowheads="1"/>
          </p:cNvSpPr>
          <p:nvPr/>
        </p:nvSpPr>
        <p:spPr bwMode="auto">
          <a:xfrm>
            <a:off x="6751638" y="1600200"/>
            <a:ext cx="2316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Typical Capacity</a:t>
            </a:r>
          </a:p>
        </p:txBody>
      </p:sp>
      <p:sp>
        <p:nvSpPr>
          <p:cNvPr id="57353" name="TextBox 19">
            <a:extLst>
              <a:ext uri="{FF2B5EF4-FFF2-40B4-BE49-F238E27FC236}">
                <a16:creationId xmlns:a16="http://schemas.microsoft.com/office/drawing/2014/main" id="{2D1FFF36-DA16-4821-9059-0AB4E0FF94F8}"/>
              </a:ext>
            </a:extLst>
          </p:cNvPr>
          <p:cNvSpPr txBox="1">
            <a:spLocks noChangeArrowheads="1"/>
          </p:cNvSpPr>
          <p:nvPr/>
        </p:nvSpPr>
        <p:spPr bwMode="auto">
          <a:xfrm>
            <a:off x="503238" y="1600200"/>
            <a:ext cx="2316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Typical Access Time</a:t>
            </a:r>
          </a:p>
        </p:txBody>
      </p:sp>
      <p:sp>
        <p:nvSpPr>
          <p:cNvPr id="57354" name="TextBox 24">
            <a:extLst>
              <a:ext uri="{FF2B5EF4-FFF2-40B4-BE49-F238E27FC236}">
                <a16:creationId xmlns:a16="http://schemas.microsoft.com/office/drawing/2014/main" id="{EB27B18E-02EC-481D-8993-028BB3572E2E}"/>
              </a:ext>
            </a:extLst>
          </p:cNvPr>
          <p:cNvSpPr txBox="1">
            <a:spLocks noChangeArrowheads="1"/>
          </p:cNvSpPr>
          <p:nvPr/>
        </p:nvSpPr>
        <p:spPr bwMode="auto">
          <a:xfrm>
            <a:off x="503238" y="2200275"/>
            <a:ext cx="2309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1 nanosecond</a:t>
            </a:r>
          </a:p>
        </p:txBody>
      </p:sp>
      <p:sp>
        <p:nvSpPr>
          <p:cNvPr id="57355" name="TextBox 25">
            <a:extLst>
              <a:ext uri="{FF2B5EF4-FFF2-40B4-BE49-F238E27FC236}">
                <a16:creationId xmlns:a16="http://schemas.microsoft.com/office/drawing/2014/main" id="{21AFA1D4-D34E-48B3-B91C-DC7F054EF9CC}"/>
              </a:ext>
            </a:extLst>
          </p:cNvPr>
          <p:cNvSpPr txBox="1">
            <a:spLocks noChangeArrowheads="1"/>
          </p:cNvSpPr>
          <p:nvPr/>
        </p:nvSpPr>
        <p:spPr bwMode="auto">
          <a:xfrm>
            <a:off x="503238" y="2897188"/>
            <a:ext cx="2316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2 nanoseconds</a:t>
            </a:r>
          </a:p>
        </p:txBody>
      </p:sp>
      <p:sp>
        <p:nvSpPr>
          <p:cNvPr id="57356" name="TextBox 26">
            <a:extLst>
              <a:ext uri="{FF2B5EF4-FFF2-40B4-BE49-F238E27FC236}">
                <a16:creationId xmlns:a16="http://schemas.microsoft.com/office/drawing/2014/main" id="{AE484B5F-F4C2-4B3A-A6BB-939555F7FC05}"/>
              </a:ext>
            </a:extLst>
          </p:cNvPr>
          <p:cNvSpPr txBox="1">
            <a:spLocks noChangeArrowheads="1"/>
          </p:cNvSpPr>
          <p:nvPr/>
        </p:nvSpPr>
        <p:spPr bwMode="auto">
          <a:xfrm>
            <a:off x="496888" y="3644900"/>
            <a:ext cx="2322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10 nanoseconds</a:t>
            </a:r>
          </a:p>
        </p:txBody>
      </p:sp>
      <p:sp>
        <p:nvSpPr>
          <p:cNvPr id="57357" name="TextBox 27">
            <a:extLst>
              <a:ext uri="{FF2B5EF4-FFF2-40B4-BE49-F238E27FC236}">
                <a16:creationId xmlns:a16="http://schemas.microsoft.com/office/drawing/2014/main" id="{54173F85-7EB2-4FA5-BBD4-578FBE04802F}"/>
              </a:ext>
            </a:extLst>
          </p:cNvPr>
          <p:cNvSpPr txBox="1">
            <a:spLocks noChangeArrowheads="1"/>
          </p:cNvSpPr>
          <p:nvPr/>
        </p:nvSpPr>
        <p:spPr bwMode="auto">
          <a:xfrm>
            <a:off x="496888" y="4344988"/>
            <a:ext cx="2316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10 milliseconds</a:t>
            </a:r>
          </a:p>
        </p:txBody>
      </p:sp>
      <p:sp>
        <p:nvSpPr>
          <p:cNvPr id="57358" name="TextBox 28">
            <a:extLst>
              <a:ext uri="{FF2B5EF4-FFF2-40B4-BE49-F238E27FC236}">
                <a16:creationId xmlns:a16="http://schemas.microsoft.com/office/drawing/2014/main" id="{572E48BF-F154-4C02-B4AB-1DD6604E0D95}"/>
              </a:ext>
            </a:extLst>
          </p:cNvPr>
          <p:cNvSpPr txBox="1">
            <a:spLocks noChangeArrowheads="1"/>
          </p:cNvSpPr>
          <p:nvPr/>
        </p:nvSpPr>
        <p:spPr bwMode="auto">
          <a:xfrm>
            <a:off x="503238" y="5016500"/>
            <a:ext cx="2316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100 seconds</a:t>
            </a:r>
          </a:p>
        </p:txBody>
      </p:sp>
      <p:sp>
        <p:nvSpPr>
          <p:cNvPr id="57359" name="TextBox 29">
            <a:extLst>
              <a:ext uri="{FF2B5EF4-FFF2-40B4-BE49-F238E27FC236}">
                <a16:creationId xmlns:a16="http://schemas.microsoft.com/office/drawing/2014/main" id="{B2C458EB-18F8-4DCF-BC3E-57638BD7E118}"/>
              </a:ext>
            </a:extLst>
          </p:cNvPr>
          <p:cNvSpPr txBox="1">
            <a:spLocks noChangeArrowheads="1"/>
          </p:cNvSpPr>
          <p:nvPr/>
        </p:nvSpPr>
        <p:spPr bwMode="auto">
          <a:xfrm>
            <a:off x="6529388" y="2200275"/>
            <a:ext cx="2309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&lt; 1 KB</a:t>
            </a:r>
          </a:p>
        </p:txBody>
      </p:sp>
      <p:sp>
        <p:nvSpPr>
          <p:cNvPr id="57360" name="TextBox 30">
            <a:extLst>
              <a:ext uri="{FF2B5EF4-FFF2-40B4-BE49-F238E27FC236}">
                <a16:creationId xmlns:a16="http://schemas.microsoft.com/office/drawing/2014/main" id="{1C30FBCA-146E-435D-B96D-60B3A2335B61}"/>
              </a:ext>
            </a:extLst>
          </p:cNvPr>
          <p:cNvSpPr txBox="1">
            <a:spLocks noChangeArrowheads="1"/>
          </p:cNvSpPr>
          <p:nvPr/>
        </p:nvSpPr>
        <p:spPr bwMode="auto">
          <a:xfrm>
            <a:off x="6553200" y="2897188"/>
            <a:ext cx="2309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32 KB/4 MB</a:t>
            </a:r>
          </a:p>
        </p:txBody>
      </p:sp>
      <p:sp>
        <p:nvSpPr>
          <p:cNvPr id="57361" name="TextBox 31">
            <a:extLst>
              <a:ext uri="{FF2B5EF4-FFF2-40B4-BE49-F238E27FC236}">
                <a16:creationId xmlns:a16="http://schemas.microsoft.com/office/drawing/2014/main" id="{3FAD9F79-1E55-4128-B71E-6B2CB7836F4F}"/>
              </a:ext>
            </a:extLst>
          </p:cNvPr>
          <p:cNvSpPr txBox="1">
            <a:spLocks noChangeArrowheads="1"/>
          </p:cNvSpPr>
          <p:nvPr/>
        </p:nvSpPr>
        <p:spPr bwMode="auto">
          <a:xfrm>
            <a:off x="6553200" y="3644900"/>
            <a:ext cx="2309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1 – 16 GB</a:t>
            </a:r>
          </a:p>
        </p:txBody>
      </p:sp>
      <p:sp>
        <p:nvSpPr>
          <p:cNvPr id="57362" name="TextBox 32">
            <a:extLst>
              <a:ext uri="{FF2B5EF4-FFF2-40B4-BE49-F238E27FC236}">
                <a16:creationId xmlns:a16="http://schemas.microsoft.com/office/drawing/2014/main" id="{32072DB0-F097-45AF-8627-933B6FE47453}"/>
              </a:ext>
            </a:extLst>
          </p:cNvPr>
          <p:cNvSpPr txBox="1">
            <a:spLocks noChangeArrowheads="1"/>
          </p:cNvSpPr>
          <p:nvPr/>
        </p:nvSpPr>
        <p:spPr bwMode="auto">
          <a:xfrm>
            <a:off x="6553200" y="4349750"/>
            <a:ext cx="2309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128 - 2000 GB</a:t>
            </a:r>
          </a:p>
        </p:txBody>
      </p:sp>
      <p:sp>
        <p:nvSpPr>
          <p:cNvPr id="57363" name="TextBox 33">
            <a:extLst>
              <a:ext uri="{FF2B5EF4-FFF2-40B4-BE49-F238E27FC236}">
                <a16:creationId xmlns:a16="http://schemas.microsoft.com/office/drawing/2014/main" id="{8618FE06-AB7C-4728-AFF7-9E7A6DBBDB04}"/>
              </a:ext>
            </a:extLst>
          </p:cNvPr>
          <p:cNvSpPr txBox="1">
            <a:spLocks noChangeArrowheads="1"/>
          </p:cNvSpPr>
          <p:nvPr/>
        </p:nvSpPr>
        <p:spPr bwMode="auto">
          <a:xfrm>
            <a:off x="6553200" y="5016500"/>
            <a:ext cx="2309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500 - 1000 GB</a:t>
            </a:r>
          </a:p>
        </p:txBody>
      </p:sp>
      <p:sp>
        <p:nvSpPr>
          <p:cNvPr id="36" name="Content Placeholder 2">
            <a:extLst>
              <a:ext uri="{FF2B5EF4-FFF2-40B4-BE49-F238E27FC236}">
                <a16:creationId xmlns:a16="http://schemas.microsoft.com/office/drawing/2014/main" id="{50D2F446-68BC-4561-B7AD-B4FD7B4538A8}"/>
              </a:ext>
            </a:extLst>
          </p:cNvPr>
          <p:cNvSpPr txBox="1">
            <a:spLocks/>
          </p:cNvSpPr>
          <p:nvPr/>
        </p:nvSpPr>
        <p:spPr>
          <a:xfrm>
            <a:off x="498475" y="5638800"/>
            <a:ext cx="8147050" cy="1198563"/>
          </a:xfrm>
          <a:prstGeom prst="rect">
            <a:avLst/>
          </a:prstGeom>
        </p:spPr>
        <p:txBody>
          <a:bodyPr>
            <a:normAutofit/>
          </a:bodyPr>
          <a:lstStyle/>
          <a:p>
            <a:pPr marL="457200" indent="-457200" eaLnBrk="1" fontAlgn="auto" hangingPunct="1">
              <a:spcBef>
                <a:spcPts val="2000"/>
              </a:spcBef>
              <a:spcAft>
                <a:spcPts val="0"/>
              </a:spcAft>
              <a:buClr>
                <a:schemeClr val="tx1">
                  <a:lumMod val="75000"/>
                  <a:lumOff val="25000"/>
                </a:schemeClr>
              </a:buClr>
              <a:buSzPct val="75000"/>
              <a:buFont typeface="Wingdings" charset="2"/>
              <a:buChar char="Ø"/>
              <a:defRPr/>
            </a:pPr>
            <a:endParaRPr lang="en-US" sz="2000" dirty="0">
              <a:latin typeface="Arial"/>
            </a:endParaRPr>
          </a:p>
        </p:txBody>
      </p:sp>
      <p:cxnSp>
        <p:nvCxnSpPr>
          <p:cNvPr id="37" name="Straight Connector 36">
            <a:extLst>
              <a:ext uri="{FF2B5EF4-FFF2-40B4-BE49-F238E27FC236}">
                <a16:creationId xmlns:a16="http://schemas.microsoft.com/office/drawing/2014/main" id="{8C340C94-BC26-497F-988A-A4957175BC5D}"/>
              </a:ext>
            </a:extLst>
          </p:cNvPr>
          <p:cNvCxnSpPr/>
          <p:nvPr/>
        </p:nvCxnSpPr>
        <p:spPr>
          <a:xfrm rot="10800000">
            <a:off x="533400" y="1981200"/>
            <a:ext cx="2133600"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07C9E61-A187-4323-8E03-34F9C8AC680E}"/>
              </a:ext>
            </a:extLst>
          </p:cNvPr>
          <p:cNvCxnSpPr/>
          <p:nvPr/>
        </p:nvCxnSpPr>
        <p:spPr>
          <a:xfrm rot="10800000">
            <a:off x="6811963" y="1981200"/>
            <a:ext cx="1738312"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7367" name="Slide Number Placeholder 2">
            <a:extLst>
              <a:ext uri="{FF2B5EF4-FFF2-40B4-BE49-F238E27FC236}">
                <a16:creationId xmlns:a16="http://schemas.microsoft.com/office/drawing/2014/main" id="{0F4C1801-132A-405A-8A37-C21166CDA8AC}"/>
              </a:ext>
            </a:extLst>
          </p:cNvPr>
          <p:cNvSpPr>
            <a:spLocks noGrp="1"/>
          </p:cNvSpPr>
          <p:nvPr>
            <p:ph type="sldNum" sz="quarter" idx="4294967295"/>
          </p:nvPr>
        </p:nvSpPr>
        <p:spPr bwMode="auto">
          <a:xfrm>
            <a:off x="8388350" y="6356350"/>
            <a:ext cx="5635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5DAE0FA4-6220-4C55-98B2-DFDA049ED280}" type="slidenum">
              <a:rPr lang="en-US" altLang="en-US" sz="1800"/>
              <a:pPr>
                <a:spcBef>
                  <a:spcPct val="0"/>
                </a:spcBef>
                <a:buClrTx/>
                <a:buSzTx/>
                <a:buFontTx/>
                <a:buNone/>
              </a:pPr>
              <a:t>22</a:t>
            </a:fld>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28B5115B-D758-445C-9756-76DFC7ADAB8A}"/>
              </a:ext>
            </a:extLst>
          </p:cNvPr>
          <p:cNvSpPr>
            <a:spLocks noGrp="1" noChangeArrowheads="1"/>
          </p:cNvSpPr>
          <p:nvPr>
            <p:ph type="title"/>
          </p:nvPr>
        </p:nvSpPr>
        <p:spPr>
          <a:xfrm>
            <a:off x="498475" y="12700"/>
            <a:ext cx="8147050" cy="896938"/>
          </a:xfrm>
        </p:spPr>
        <p:txBody>
          <a:bodyPr/>
          <a:lstStyle/>
          <a:p>
            <a:r>
              <a:rPr lang="en-US" altLang="en-US"/>
              <a:t>Multi-core Chips</a:t>
            </a:r>
          </a:p>
        </p:txBody>
      </p:sp>
      <p:sp>
        <p:nvSpPr>
          <p:cNvPr id="3" name="Content Placeholder 2">
            <a:extLst>
              <a:ext uri="{FF2B5EF4-FFF2-40B4-BE49-F238E27FC236}">
                <a16:creationId xmlns:a16="http://schemas.microsoft.com/office/drawing/2014/main" id="{24FEBB3E-2A9B-47BB-B171-746622FF924D}"/>
              </a:ext>
            </a:extLst>
          </p:cNvPr>
          <p:cNvSpPr>
            <a:spLocks noGrp="1" noChangeArrowheads="1"/>
          </p:cNvSpPr>
          <p:nvPr>
            <p:ph idx="1"/>
          </p:nvPr>
        </p:nvSpPr>
        <p:spPr>
          <a:xfrm>
            <a:off x="323850" y="1274763"/>
            <a:ext cx="8545513" cy="2749550"/>
          </a:xfrm>
        </p:spPr>
        <p:txBody>
          <a:bodyPr/>
          <a:lstStyle/>
          <a:p>
            <a:r>
              <a:rPr lang="en-US" altLang="en-US" sz="2400"/>
              <a:t>Two or more cores on a single chip</a:t>
            </a:r>
          </a:p>
          <a:p>
            <a:pPr lvl="1"/>
            <a:r>
              <a:rPr lang="en-US" altLang="en-US" sz="2000"/>
              <a:t>How is this different from a true multi-processor?</a:t>
            </a:r>
          </a:p>
          <a:p>
            <a:pPr lvl="2"/>
            <a:r>
              <a:rPr lang="en-US" altLang="en-US" sz="1800"/>
              <a:t>Shared components</a:t>
            </a:r>
          </a:p>
          <a:p>
            <a:pPr lvl="3"/>
            <a:r>
              <a:rPr lang="en-US" altLang="en-US" sz="1600"/>
              <a:t>Cache (sometimes)</a:t>
            </a:r>
          </a:p>
          <a:p>
            <a:pPr lvl="3"/>
            <a:r>
              <a:rPr lang="en-US" altLang="en-US" sz="1600"/>
              <a:t>Interconnect</a:t>
            </a:r>
          </a:p>
          <a:p>
            <a:pPr lvl="2"/>
            <a:r>
              <a:rPr lang="en-US" altLang="en-US" sz="1800"/>
              <a:t>Cores can operate independently as with multi-processors</a:t>
            </a:r>
          </a:p>
          <a:p>
            <a:pPr lvl="3"/>
            <a:r>
              <a:rPr lang="en-US" altLang="en-US" sz="1600"/>
              <a:t>But there will be contention for any shared resources</a:t>
            </a:r>
            <a:endParaRPr lang="en-US" altLang="en-US"/>
          </a:p>
        </p:txBody>
      </p:sp>
      <p:sp>
        <p:nvSpPr>
          <p:cNvPr id="59396" name="Slide Number Placeholder 3">
            <a:extLst>
              <a:ext uri="{FF2B5EF4-FFF2-40B4-BE49-F238E27FC236}">
                <a16:creationId xmlns:a16="http://schemas.microsoft.com/office/drawing/2014/main" id="{859B691B-C128-468C-B306-A433609495B6}"/>
              </a:ext>
            </a:extLst>
          </p:cNvPr>
          <p:cNvSpPr>
            <a:spLocks noGrp="1"/>
          </p:cNvSpPr>
          <p:nvPr>
            <p:ph type="sldNum" sz="quarter" idx="4294967295"/>
          </p:nvPr>
        </p:nvSpPr>
        <p:spPr bwMode="auto">
          <a:xfrm>
            <a:off x="8580438" y="6445250"/>
            <a:ext cx="5635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D4951338-CD0B-49A1-B48E-827525CAEC37}" type="slidenum">
              <a:rPr lang="en-US" altLang="en-US" sz="1400"/>
              <a:pPr>
                <a:spcBef>
                  <a:spcPct val="0"/>
                </a:spcBef>
                <a:buClrTx/>
                <a:buSzTx/>
                <a:buFontTx/>
                <a:buNone/>
              </a:pPr>
              <a:t>23</a:t>
            </a:fld>
            <a:endParaRPr lang="en-US" altLang="en-US" sz="1800"/>
          </a:p>
        </p:txBody>
      </p:sp>
      <p:pic>
        <p:nvPicPr>
          <p:cNvPr id="59397" name="Picture 5" descr="01-08">
            <a:extLst>
              <a:ext uri="{FF2B5EF4-FFF2-40B4-BE49-F238E27FC236}">
                <a16:creationId xmlns:a16="http://schemas.microsoft.com/office/drawing/2014/main" id="{F56940D0-F6A8-4167-84F6-780AB7C9F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4219575"/>
            <a:ext cx="3810000" cy="232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Rectangle 2">
            <a:extLst>
              <a:ext uri="{FF2B5EF4-FFF2-40B4-BE49-F238E27FC236}">
                <a16:creationId xmlns:a16="http://schemas.microsoft.com/office/drawing/2014/main" id="{C3308335-C04A-4A75-9600-B28E8F2E0EFB}"/>
              </a:ext>
            </a:extLst>
          </p:cNvPr>
          <p:cNvSpPr>
            <a:spLocks noChangeArrowheads="1"/>
          </p:cNvSpPr>
          <p:nvPr/>
        </p:nvSpPr>
        <p:spPr bwMode="auto">
          <a:xfrm>
            <a:off x="4011613" y="4816475"/>
            <a:ext cx="51054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609600" indent="-6096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1400"/>
              <a:t>Fig: (a) A quad-core chip with a shared L2 cache (e.g. </a:t>
            </a:r>
            <a:r>
              <a:rPr lang="en-US" altLang="en-US" sz="1400" i="1"/>
              <a:t>Intel</a:t>
            </a:r>
            <a:r>
              <a:rPr lang="en-US" altLang="en-US" sz="1400"/>
              <a:t>).</a:t>
            </a:r>
          </a:p>
          <a:p>
            <a:pPr>
              <a:buClrTx/>
              <a:buSzTx/>
              <a:buFontTx/>
              <a:buNone/>
            </a:pPr>
            <a:r>
              <a:rPr lang="en-US" altLang="en-US" sz="1400"/>
              <a:t> </a:t>
            </a:r>
          </a:p>
          <a:p>
            <a:pPr>
              <a:buClrTx/>
              <a:buSzTx/>
              <a:buFontTx/>
              <a:buNone/>
            </a:pPr>
            <a:r>
              <a:rPr lang="en-US" altLang="en-US" sz="1400"/>
              <a:t>       (b) A quad-core chip with separate L2 caches (e.g. </a:t>
            </a:r>
            <a:r>
              <a:rPr lang="en-US" altLang="en-US" sz="1400" i="1"/>
              <a:t>AMD</a:t>
            </a:r>
            <a:r>
              <a:rPr lang="en-US" altLang="en-US" sz="1400"/>
              <a:t>).</a:t>
            </a:r>
          </a:p>
        </p:txBody>
      </p:sp>
      <p:sp>
        <p:nvSpPr>
          <p:cNvPr id="59399" name="Rectangle 4">
            <a:extLst>
              <a:ext uri="{FF2B5EF4-FFF2-40B4-BE49-F238E27FC236}">
                <a16:creationId xmlns:a16="http://schemas.microsoft.com/office/drawing/2014/main" id="{28DBC508-BEBF-43C4-BDF1-17D086E46094}"/>
              </a:ext>
            </a:extLst>
          </p:cNvPr>
          <p:cNvSpPr>
            <a:spLocks noChangeArrowheads="1"/>
          </p:cNvSpPr>
          <p:nvPr/>
        </p:nvSpPr>
        <p:spPr bwMode="auto">
          <a:xfrm>
            <a:off x="177800" y="6545263"/>
            <a:ext cx="7778750" cy="277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200">
                <a:solidFill>
                  <a:srgbClr val="898989"/>
                </a:solidFill>
              </a:rPr>
              <a:t>Tanenbaum, Modern Operating Systems 3 e, (c) 2008 Prentice-Hall, Inc. All rights reserved. 0-13-</a:t>
            </a:r>
            <a:r>
              <a:rPr lang="en-US" altLang="en-US" sz="1200" b="1">
                <a:solidFill>
                  <a:srgbClr val="898989"/>
                </a:solidFill>
              </a:rPr>
              <a:t>6006639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3">
            <a:extLst>
              <a:ext uri="{FF2B5EF4-FFF2-40B4-BE49-F238E27FC236}">
                <a16:creationId xmlns:a16="http://schemas.microsoft.com/office/drawing/2014/main" id="{BBC93CC1-860E-4E4B-AC88-AA77CB3FBED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0A536934-147E-4389-B366-CB48EAAAFA7C}" type="slidenum">
              <a:rPr lang="en-AU" altLang="en-US" sz="1400" smtClean="0"/>
              <a:pPr>
                <a:spcBef>
                  <a:spcPct val="0"/>
                </a:spcBef>
                <a:buClrTx/>
                <a:buSzTx/>
                <a:buFontTx/>
                <a:buNone/>
              </a:pPr>
              <a:t>24</a:t>
            </a:fld>
            <a:endParaRPr lang="en-AU" altLang="en-US" sz="1400"/>
          </a:p>
        </p:txBody>
      </p:sp>
      <p:sp>
        <p:nvSpPr>
          <p:cNvPr id="61443" name="Rectangle 2">
            <a:extLst>
              <a:ext uri="{FF2B5EF4-FFF2-40B4-BE49-F238E27FC236}">
                <a16:creationId xmlns:a16="http://schemas.microsoft.com/office/drawing/2014/main" id="{10B84F87-F039-4D69-92C1-998EDCF48220}"/>
              </a:ext>
            </a:extLst>
          </p:cNvPr>
          <p:cNvSpPr>
            <a:spLocks noGrp="1" noChangeArrowheads="1"/>
          </p:cNvSpPr>
          <p:nvPr>
            <p:ph type="title"/>
          </p:nvPr>
        </p:nvSpPr>
        <p:spPr/>
        <p:txBody>
          <a:bodyPr/>
          <a:lstStyle/>
          <a:p>
            <a:pPr eaLnBrk="1" hangingPunct="1"/>
            <a:r>
              <a:rPr lang="en-US" altLang="en-US"/>
              <a:t>Abstractions</a:t>
            </a:r>
          </a:p>
        </p:txBody>
      </p:sp>
      <p:sp>
        <p:nvSpPr>
          <p:cNvPr id="61444" name="Rectangle 3">
            <a:extLst>
              <a:ext uri="{FF2B5EF4-FFF2-40B4-BE49-F238E27FC236}">
                <a16:creationId xmlns:a16="http://schemas.microsoft.com/office/drawing/2014/main" id="{6029B4D1-9192-4B5F-8657-664B012BC351}"/>
              </a:ext>
            </a:extLst>
          </p:cNvPr>
          <p:cNvSpPr>
            <a:spLocks noGrp="1" noChangeArrowheads="1"/>
          </p:cNvSpPr>
          <p:nvPr>
            <p:ph type="body" idx="1"/>
          </p:nvPr>
        </p:nvSpPr>
        <p:spPr>
          <a:xfrm>
            <a:off x="684213" y="1700213"/>
            <a:ext cx="8270875" cy="4537075"/>
          </a:xfrm>
        </p:spPr>
        <p:txBody>
          <a:bodyPr/>
          <a:lstStyle/>
          <a:p>
            <a:pPr eaLnBrk="1" hangingPunct="1"/>
            <a:r>
              <a:rPr lang="en-US" altLang="en-US"/>
              <a:t>Abstraction helps us deal with complexity</a:t>
            </a:r>
          </a:p>
          <a:p>
            <a:pPr lvl="1" eaLnBrk="1" hangingPunct="1"/>
            <a:r>
              <a:rPr lang="en-US" altLang="en-US"/>
              <a:t>Hide lower-level detail</a:t>
            </a:r>
          </a:p>
          <a:p>
            <a:pPr eaLnBrk="1" hangingPunct="1"/>
            <a:r>
              <a:rPr lang="en-US" altLang="en-US"/>
              <a:t>Instruction set architecture (ISA)</a:t>
            </a:r>
          </a:p>
          <a:p>
            <a:pPr lvl="1" eaLnBrk="1" hangingPunct="1"/>
            <a:r>
              <a:rPr lang="en-US" altLang="en-US"/>
              <a:t>The hardware/software interface</a:t>
            </a:r>
          </a:p>
          <a:p>
            <a:pPr eaLnBrk="1" hangingPunct="1"/>
            <a:r>
              <a:rPr lang="en-US" altLang="en-US"/>
              <a:t>Application binary interface</a:t>
            </a:r>
          </a:p>
          <a:p>
            <a:pPr lvl="1" eaLnBrk="1" hangingPunct="1"/>
            <a:r>
              <a:rPr lang="en-US" altLang="en-US"/>
              <a:t>The ISA plus system software interface</a:t>
            </a:r>
          </a:p>
          <a:p>
            <a:pPr eaLnBrk="1" hangingPunct="1"/>
            <a:r>
              <a:rPr lang="en-US" altLang="en-US"/>
              <a:t>Implementation</a:t>
            </a:r>
          </a:p>
          <a:p>
            <a:pPr lvl="1" eaLnBrk="1" hangingPunct="1"/>
            <a:r>
              <a:rPr lang="en-US" altLang="en-US"/>
              <a:t>The details underlying and interface</a:t>
            </a:r>
          </a:p>
        </p:txBody>
      </p:sp>
      <p:sp>
        <p:nvSpPr>
          <p:cNvPr id="61445" name="Text Box 5">
            <a:extLst>
              <a:ext uri="{FF2B5EF4-FFF2-40B4-BE49-F238E27FC236}">
                <a16:creationId xmlns:a16="http://schemas.microsoft.com/office/drawing/2014/main" id="{5905CC22-4E81-4C75-BD91-95E34BCD71E4}"/>
              </a:ext>
            </a:extLst>
          </p:cNvPr>
          <p:cNvSpPr txBox="1">
            <a:spLocks noChangeArrowheads="1"/>
          </p:cNvSpPr>
          <p:nvPr/>
        </p:nvSpPr>
        <p:spPr bwMode="auto">
          <a:xfrm>
            <a:off x="684213" y="1187450"/>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Footer Placeholder 3">
            <a:extLst>
              <a:ext uri="{FF2B5EF4-FFF2-40B4-BE49-F238E27FC236}">
                <a16:creationId xmlns:a16="http://schemas.microsoft.com/office/drawing/2014/main" id="{E03BB443-5E36-41C0-9351-EE98544ECCA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B35E09B9-6E28-48B3-AB8D-D0441AB712FF}" type="slidenum">
              <a:rPr lang="en-AU" altLang="en-US" sz="1400" smtClean="0"/>
              <a:pPr>
                <a:spcBef>
                  <a:spcPct val="0"/>
                </a:spcBef>
                <a:buClrTx/>
                <a:buSzTx/>
                <a:buFontTx/>
                <a:buNone/>
              </a:pPr>
              <a:t>25</a:t>
            </a:fld>
            <a:endParaRPr lang="en-AU" altLang="en-US" sz="1400"/>
          </a:p>
        </p:txBody>
      </p:sp>
      <p:sp>
        <p:nvSpPr>
          <p:cNvPr id="63491" name="Rectangle 2">
            <a:extLst>
              <a:ext uri="{FF2B5EF4-FFF2-40B4-BE49-F238E27FC236}">
                <a16:creationId xmlns:a16="http://schemas.microsoft.com/office/drawing/2014/main" id="{4E9384C0-79B2-4FEC-B065-DF6E3C29EA68}"/>
              </a:ext>
            </a:extLst>
          </p:cNvPr>
          <p:cNvSpPr>
            <a:spLocks noGrp="1" noChangeArrowheads="1"/>
          </p:cNvSpPr>
          <p:nvPr>
            <p:ph type="title"/>
          </p:nvPr>
        </p:nvSpPr>
        <p:spPr>
          <a:xfrm>
            <a:off x="684213" y="200025"/>
            <a:ext cx="8259762" cy="708025"/>
          </a:xfrm>
        </p:spPr>
        <p:txBody>
          <a:bodyPr/>
          <a:lstStyle/>
          <a:p>
            <a:pPr eaLnBrk="1" hangingPunct="1"/>
            <a:r>
              <a:rPr lang="en-US" altLang="en-US" sz="4000"/>
              <a:t>Instruction set architecture (ISA)</a:t>
            </a:r>
          </a:p>
        </p:txBody>
      </p:sp>
      <p:sp>
        <p:nvSpPr>
          <p:cNvPr id="63492" name="Rectangle 3">
            <a:extLst>
              <a:ext uri="{FF2B5EF4-FFF2-40B4-BE49-F238E27FC236}">
                <a16:creationId xmlns:a16="http://schemas.microsoft.com/office/drawing/2014/main" id="{ED444B57-AAAA-4C21-999F-F06C624EE3D2}"/>
              </a:ext>
            </a:extLst>
          </p:cNvPr>
          <p:cNvSpPr>
            <a:spLocks noGrp="1" noChangeArrowheads="1"/>
          </p:cNvSpPr>
          <p:nvPr>
            <p:ph type="body" idx="1"/>
          </p:nvPr>
        </p:nvSpPr>
        <p:spPr>
          <a:xfrm>
            <a:off x="684213" y="1052513"/>
            <a:ext cx="8270875" cy="5184775"/>
          </a:xfrm>
        </p:spPr>
        <p:txBody>
          <a:bodyPr/>
          <a:lstStyle/>
          <a:p>
            <a:pPr eaLnBrk="1" hangingPunct="1"/>
            <a:r>
              <a:rPr lang="en-US" altLang="en-US"/>
              <a:t>The hardware/software interface</a:t>
            </a:r>
          </a:p>
        </p:txBody>
      </p:sp>
      <p:pic>
        <p:nvPicPr>
          <p:cNvPr id="63493" name="Picture 2" descr="A screenshot of a cell phone&#10;&#10;Description generated with very high confidence">
            <a:extLst>
              <a:ext uri="{FF2B5EF4-FFF2-40B4-BE49-F238E27FC236}">
                <a16:creationId xmlns:a16="http://schemas.microsoft.com/office/drawing/2014/main" id="{10C4A3B7-60C1-4A97-BCF8-22E78F043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000250"/>
            <a:ext cx="7200900"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4">
            <a:extLst>
              <a:ext uri="{FF2B5EF4-FFF2-40B4-BE49-F238E27FC236}">
                <a16:creationId xmlns:a16="http://schemas.microsoft.com/office/drawing/2014/main" id="{D186213E-2F2D-401C-9AAC-0F3B4FCA58F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9D81153D-AA77-4D29-82A7-AC2B8027C534}" type="slidenum">
              <a:rPr lang="en-AU" altLang="en-US" sz="1400" smtClean="0"/>
              <a:pPr>
                <a:spcBef>
                  <a:spcPct val="0"/>
                </a:spcBef>
                <a:buClrTx/>
                <a:buSzTx/>
                <a:buFontTx/>
                <a:buNone/>
              </a:pPr>
              <a:t>26</a:t>
            </a:fld>
            <a:endParaRPr lang="en-AU" altLang="en-US" sz="1400"/>
          </a:p>
        </p:txBody>
      </p:sp>
      <p:pic>
        <p:nvPicPr>
          <p:cNvPr id="65539" name="Picture 11" descr="flash-cards">
            <a:extLst>
              <a:ext uri="{FF2B5EF4-FFF2-40B4-BE49-F238E27FC236}">
                <a16:creationId xmlns:a16="http://schemas.microsoft.com/office/drawing/2014/main" id="{CB00F0EB-1489-40F0-8DD6-8CEEFA3DD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425" y="1196975"/>
            <a:ext cx="26955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2">
            <a:extLst>
              <a:ext uri="{FF2B5EF4-FFF2-40B4-BE49-F238E27FC236}">
                <a16:creationId xmlns:a16="http://schemas.microsoft.com/office/drawing/2014/main" id="{0BFBC4DB-A798-448E-B95A-3AFAA22D1A5B}"/>
              </a:ext>
            </a:extLst>
          </p:cNvPr>
          <p:cNvSpPr>
            <a:spLocks noGrp="1" noChangeArrowheads="1"/>
          </p:cNvSpPr>
          <p:nvPr>
            <p:ph type="title"/>
          </p:nvPr>
        </p:nvSpPr>
        <p:spPr/>
        <p:txBody>
          <a:bodyPr/>
          <a:lstStyle/>
          <a:p>
            <a:pPr eaLnBrk="1" hangingPunct="1"/>
            <a:r>
              <a:rPr lang="en-US" altLang="en-US"/>
              <a:t>A Safe Place for Data</a:t>
            </a:r>
          </a:p>
        </p:txBody>
      </p:sp>
      <p:sp>
        <p:nvSpPr>
          <p:cNvPr id="65541" name="Rectangle 3">
            <a:extLst>
              <a:ext uri="{FF2B5EF4-FFF2-40B4-BE49-F238E27FC236}">
                <a16:creationId xmlns:a16="http://schemas.microsoft.com/office/drawing/2014/main" id="{31DCAB14-9992-4C71-B752-A842282A8DF3}"/>
              </a:ext>
            </a:extLst>
          </p:cNvPr>
          <p:cNvSpPr>
            <a:spLocks noGrp="1" noChangeArrowheads="1"/>
          </p:cNvSpPr>
          <p:nvPr>
            <p:ph type="body" sz="half" idx="1"/>
          </p:nvPr>
        </p:nvSpPr>
        <p:spPr/>
        <p:txBody>
          <a:bodyPr/>
          <a:lstStyle/>
          <a:p>
            <a:pPr eaLnBrk="1" hangingPunct="1"/>
            <a:r>
              <a:rPr lang="en-US" altLang="en-US" sz="2400"/>
              <a:t>Volatile main memory</a:t>
            </a:r>
          </a:p>
          <a:p>
            <a:pPr lvl="1" eaLnBrk="1" hangingPunct="1"/>
            <a:r>
              <a:rPr lang="en-US" altLang="en-US" sz="2000"/>
              <a:t>Loses instructions and data when power off</a:t>
            </a:r>
          </a:p>
          <a:p>
            <a:pPr eaLnBrk="1" hangingPunct="1"/>
            <a:r>
              <a:rPr lang="en-US" altLang="en-US" sz="2400"/>
              <a:t>Non-volatile secondary memory</a:t>
            </a:r>
          </a:p>
          <a:p>
            <a:pPr lvl="1" eaLnBrk="1" hangingPunct="1"/>
            <a:r>
              <a:rPr lang="en-US" altLang="en-US" sz="2000"/>
              <a:t>Magnetic disk</a:t>
            </a:r>
          </a:p>
          <a:p>
            <a:pPr lvl="1" eaLnBrk="1" hangingPunct="1"/>
            <a:r>
              <a:rPr lang="en-US" altLang="en-US" sz="2000"/>
              <a:t>Flash memory</a:t>
            </a:r>
          </a:p>
          <a:p>
            <a:pPr lvl="1" eaLnBrk="1" hangingPunct="1"/>
            <a:r>
              <a:rPr lang="en-US" altLang="en-US" sz="2000"/>
              <a:t>Optical disk (CDROM, DVD)</a:t>
            </a:r>
          </a:p>
        </p:txBody>
      </p:sp>
      <p:pic>
        <p:nvPicPr>
          <p:cNvPr id="65542" name="Picture 9" descr="hard-disk-drive">
            <a:extLst>
              <a:ext uri="{FF2B5EF4-FFF2-40B4-BE49-F238E27FC236}">
                <a16:creationId xmlns:a16="http://schemas.microsoft.com/office/drawing/2014/main" id="{77DEFBCE-E2D6-4E66-89E0-F6740620A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716338"/>
            <a:ext cx="4537075"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0" descr="flash-memory-exploded">
            <a:extLst>
              <a:ext uri="{FF2B5EF4-FFF2-40B4-BE49-F238E27FC236}">
                <a16:creationId xmlns:a16="http://schemas.microsoft.com/office/drawing/2014/main" id="{65B6AB0F-EB8F-466D-9F64-CF656EA3BF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563" y="3141663"/>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2" descr="dvd-drive">
            <a:extLst>
              <a:ext uri="{FF2B5EF4-FFF2-40B4-BE49-F238E27FC236}">
                <a16:creationId xmlns:a16="http://schemas.microsoft.com/office/drawing/2014/main" id="{297E63E5-B68B-48F6-8C58-9CE0329AA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4797425"/>
            <a:ext cx="245427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3">
            <a:extLst>
              <a:ext uri="{FF2B5EF4-FFF2-40B4-BE49-F238E27FC236}">
                <a16:creationId xmlns:a16="http://schemas.microsoft.com/office/drawing/2014/main" id="{6FDA051F-26D0-4D21-A1BA-2C227235164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01946CFE-2485-450E-9F95-8C73F3CA9507}" type="slidenum">
              <a:rPr lang="en-AU" altLang="en-US" sz="1400" smtClean="0"/>
              <a:pPr>
                <a:spcBef>
                  <a:spcPct val="0"/>
                </a:spcBef>
                <a:buClrTx/>
                <a:buSzTx/>
                <a:buFontTx/>
                <a:buNone/>
              </a:pPr>
              <a:t>27</a:t>
            </a:fld>
            <a:endParaRPr lang="en-AU" altLang="en-US" sz="1400"/>
          </a:p>
        </p:txBody>
      </p:sp>
      <p:sp>
        <p:nvSpPr>
          <p:cNvPr id="67587" name="Rectangle 2">
            <a:extLst>
              <a:ext uri="{FF2B5EF4-FFF2-40B4-BE49-F238E27FC236}">
                <a16:creationId xmlns:a16="http://schemas.microsoft.com/office/drawing/2014/main" id="{EC5F79EC-2A1F-4406-99B5-9A9AEA3D9FF1}"/>
              </a:ext>
            </a:extLst>
          </p:cNvPr>
          <p:cNvSpPr>
            <a:spLocks noGrp="1" noChangeArrowheads="1"/>
          </p:cNvSpPr>
          <p:nvPr>
            <p:ph type="title"/>
          </p:nvPr>
        </p:nvSpPr>
        <p:spPr/>
        <p:txBody>
          <a:bodyPr/>
          <a:lstStyle/>
          <a:p>
            <a:pPr eaLnBrk="1" hangingPunct="1"/>
            <a:r>
              <a:rPr lang="en-US" altLang="en-US"/>
              <a:t>Networks</a:t>
            </a:r>
          </a:p>
        </p:txBody>
      </p:sp>
      <p:sp>
        <p:nvSpPr>
          <p:cNvPr id="67588" name="Rectangle 3">
            <a:extLst>
              <a:ext uri="{FF2B5EF4-FFF2-40B4-BE49-F238E27FC236}">
                <a16:creationId xmlns:a16="http://schemas.microsoft.com/office/drawing/2014/main" id="{2835E8C0-41EE-40D6-936D-2C4C053FA31E}"/>
              </a:ext>
            </a:extLst>
          </p:cNvPr>
          <p:cNvSpPr>
            <a:spLocks noGrp="1" noChangeArrowheads="1"/>
          </p:cNvSpPr>
          <p:nvPr>
            <p:ph type="body" idx="1"/>
          </p:nvPr>
        </p:nvSpPr>
        <p:spPr>
          <a:xfrm>
            <a:off x="684213" y="1125538"/>
            <a:ext cx="8270875" cy="2879725"/>
          </a:xfrm>
        </p:spPr>
        <p:txBody>
          <a:bodyPr/>
          <a:lstStyle/>
          <a:p>
            <a:pPr eaLnBrk="1" hangingPunct="1"/>
            <a:r>
              <a:rPr lang="en-US" altLang="en-US"/>
              <a:t>Communication, resource sharing, nonlocal access</a:t>
            </a:r>
          </a:p>
          <a:p>
            <a:pPr eaLnBrk="1" hangingPunct="1"/>
            <a:r>
              <a:rPr lang="en-US" altLang="en-US"/>
              <a:t>Local area network (LAN): Ethernet</a:t>
            </a:r>
          </a:p>
          <a:p>
            <a:pPr eaLnBrk="1" hangingPunct="1"/>
            <a:r>
              <a:rPr lang="en-US" altLang="en-US"/>
              <a:t>Wide area network (WAN): the Internet</a:t>
            </a:r>
          </a:p>
          <a:p>
            <a:pPr eaLnBrk="1" hangingPunct="1"/>
            <a:r>
              <a:rPr lang="en-US" altLang="en-US"/>
              <a:t>Wireless network: WiFi, Bluetooth</a:t>
            </a:r>
          </a:p>
        </p:txBody>
      </p:sp>
      <p:pic>
        <p:nvPicPr>
          <p:cNvPr id="67589" name="Picture 6" descr="ethernet-cables">
            <a:extLst>
              <a:ext uri="{FF2B5EF4-FFF2-40B4-BE49-F238E27FC236}">
                <a16:creationId xmlns:a16="http://schemas.microsoft.com/office/drawing/2014/main" id="{40A045B9-F536-4629-A4B9-7B5A54246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4365625"/>
            <a:ext cx="22891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8" descr="wireless-router">
            <a:extLst>
              <a:ext uri="{FF2B5EF4-FFF2-40B4-BE49-F238E27FC236}">
                <a16:creationId xmlns:a16="http://schemas.microsoft.com/office/drawing/2014/main" id="{DD007000-7069-45B4-92B3-C92E7FA0D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860800"/>
            <a:ext cx="25241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3">
            <a:extLst>
              <a:ext uri="{FF2B5EF4-FFF2-40B4-BE49-F238E27FC236}">
                <a16:creationId xmlns:a16="http://schemas.microsoft.com/office/drawing/2014/main" id="{CA457CB7-602B-4CCB-BDD2-39E7F0A3A15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9F27ACB6-10AD-44CE-BDA8-24B8CC071F08}" type="slidenum">
              <a:rPr lang="en-AU" altLang="en-US" sz="1400" smtClean="0"/>
              <a:pPr>
                <a:spcBef>
                  <a:spcPct val="0"/>
                </a:spcBef>
                <a:buClrTx/>
                <a:buSzTx/>
                <a:buFontTx/>
                <a:buNone/>
              </a:pPr>
              <a:t>28</a:t>
            </a:fld>
            <a:endParaRPr lang="en-AU" altLang="en-US" sz="1400"/>
          </a:p>
        </p:txBody>
      </p:sp>
      <p:sp>
        <p:nvSpPr>
          <p:cNvPr id="69635" name="Rectangle 2">
            <a:extLst>
              <a:ext uri="{FF2B5EF4-FFF2-40B4-BE49-F238E27FC236}">
                <a16:creationId xmlns:a16="http://schemas.microsoft.com/office/drawing/2014/main" id="{262E90B5-DFAB-4DE8-A49B-32EDF9845AFF}"/>
              </a:ext>
            </a:extLst>
          </p:cNvPr>
          <p:cNvSpPr>
            <a:spLocks noGrp="1" noChangeArrowheads="1"/>
          </p:cNvSpPr>
          <p:nvPr>
            <p:ph type="title"/>
          </p:nvPr>
        </p:nvSpPr>
        <p:spPr/>
        <p:txBody>
          <a:bodyPr/>
          <a:lstStyle/>
          <a:p>
            <a:pPr eaLnBrk="1" hangingPunct="1"/>
            <a:r>
              <a:rPr lang="en-US" altLang="en-US"/>
              <a:t>Technology Trends</a:t>
            </a:r>
          </a:p>
        </p:txBody>
      </p:sp>
      <p:sp>
        <p:nvSpPr>
          <p:cNvPr id="69636" name="Rectangle 3">
            <a:extLst>
              <a:ext uri="{FF2B5EF4-FFF2-40B4-BE49-F238E27FC236}">
                <a16:creationId xmlns:a16="http://schemas.microsoft.com/office/drawing/2014/main" id="{BAA5E517-9084-4369-BA7B-E2B2C565D15C}"/>
              </a:ext>
            </a:extLst>
          </p:cNvPr>
          <p:cNvSpPr>
            <a:spLocks noGrp="1" noChangeArrowheads="1"/>
          </p:cNvSpPr>
          <p:nvPr>
            <p:ph type="body" idx="1"/>
          </p:nvPr>
        </p:nvSpPr>
        <p:spPr>
          <a:xfrm>
            <a:off x="684213" y="1125538"/>
            <a:ext cx="3311525" cy="2735262"/>
          </a:xfrm>
        </p:spPr>
        <p:txBody>
          <a:bodyPr/>
          <a:lstStyle/>
          <a:p>
            <a:pPr eaLnBrk="1" hangingPunct="1"/>
            <a:r>
              <a:rPr lang="en-AU" altLang="en-US" sz="2400"/>
              <a:t>Electronics technology continues to evolve</a:t>
            </a:r>
          </a:p>
          <a:p>
            <a:pPr lvl="1" eaLnBrk="1" hangingPunct="1"/>
            <a:r>
              <a:rPr lang="en-AU" altLang="en-US" sz="2000"/>
              <a:t>Increased capacity and performance</a:t>
            </a:r>
          </a:p>
          <a:p>
            <a:pPr lvl="1" eaLnBrk="1" hangingPunct="1"/>
            <a:r>
              <a:rPr lang="en-AU" altLang="en-US" sz="2000"/>
              <a:t>Reduced cost</a:t>
            </a:r>
          </a:p>
        </p:txBody>
      </p:sp>
      <p:graphicFrame>
        <p:nvGraphicFramePr>
          <p:cNvPr id="258136" name="Group 88">
            <a:extLst>
              <a:ext uri="{FF2B5EF4-FFF2-40B4-BE49-F238E27FC236}">
                <a16:creationId xmlns:a16="http://schemas.microsoft.com/office/drawing/2014/main" id="{6BC5F24A-B1A3-46C9-B24E-32AA9BAF85E1}"/>
              </a:ext>
            </a:extLst>
          </p:cNvPr>
          <p:cNvGraphicFramePr>
            <a:graphicFrameLocks noGrp="1"/>
          </p:cNvGraphicFramePr>
          <p:nvPr/>
        </p:nvGraphicFramePr>
        <p:xfrm>
          <a:off x="612775" y="3860800"/>
          <a:ext cx="7920038" cy="2193948"/>
        </p:xfrm>
        <a:graphic>
          <a:graphicData uri="http://schemas.openxmlformats.org/drawingml/2006/table">
            <a:tbl>
              <a:tblPr/>
              <a:tblGrid>
                <a:gridCol w="865188">
                  <a:extLst>
                    <a:ext uri="{9D8B030D-6E8A-4147-A177-3AD203B41FA5}">
                      <a16:colId xmlns:a16="http://schemas.microsoft.com/office/drawing/2014/main" val="20000"/>
                    </a:ext>
                  </a:extLst>
                </a:gridCol>
                <a:gridCol w="3527425">
                  <a:extLst>
                    <a:ext uri="{9D8B030D-6E8A-4147-A177-3AD203B41FA5}">
                      <a16:colId xmlns:a16="http://schemas.microsoft.com/office/drawing/2014/main" val="20001"/>
                    </a:ext>
                  </a:extLst>
                </a:gridCol>
                <a:gridCol w="27368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Year</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Technology</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Relative performance/cost</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1951</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Vacuum tube</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a:t>
                      </a:r>
                    </a:p>
                  </a:txBody>
                  <a:tcPr marT="45669" marB="45669"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69" marB="45669" horzOverflow="overflow">
                    <a:lnL cap="flat">
                      <a:noFill/>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1965</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Transistor</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35</a:t>
                      </a:r>
                    </a:p>
                  </a:txBody>
                  <a:tcPr marT="45669" marB="4566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69" marB="45669"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1975</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Integrated circuit (IC)</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900</a:t>
                      </a:r>
                    </a:p>
                  </a:txBody>
                  <a:tcPr marT="45669" marB="4566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69" marB="45669"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1995</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Very large scale IC (VLSI)</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2,400,000</a:t>
                      </a:r>
                    </a:p>
                  </a:txBody>
                  <a:tcPr marT="45669" marB="4566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69" marB="45669"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2013</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Ultra large scale IC</a:t>
                      </a: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250,000,000,000</a:t>
                      </a:r>
                    </a:p>
                  </a:txBody>
                  <a:tcPr marT="45669" marB="4566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dirty="0">
                        <a:ln>
                          <a:noFill/>
                        </a:ln>
                        <a:solidFill>
                          <a:schemeClr val="tx1"/>
                        </a:solidFill>
                        <a:effectLst/>
                        <a:latin typeface="Arial" charset="0"/>
                      </a:endParaRPr>
                    </a:p>
                  </a:txBody>
                  <a:tcPr marT="45669" marB="45669"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9672" name="Text Box 89">
            <a:extLst>
              <a:ext uri="{FF2B5EF4-FFF2-40B4-BE49-F238E27FC236}">
                <a16:creationId xmlns:a16="http://schemas.microsoft.com/office/drawing/2014/main" id="{614F9C87-9E79-4F78-8C5B-0A7C029E6F6A}"/>
              </a:ext>
            </a:extLst>
          </p:cNvPr>
          <p:cNvSpPr txBox="1">
            <a:spLocks noChangeArrowheads="1"/>
          </p:cNvSpPr>
          <p:nvPr/>
        </p:nvSpPr>
        <p:spPr bwMode="auto">
          <a:xfrm>
            <a:off x="5867400" y="3259138"/>
            <a:ext cx="1417638" cy="314325"/>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DRAM capacity</a:t>
            </a:r>
          </a:p>
        </p:txBody>
      </p:sp>
      <p:pic>
        <p:nvPicPr>
          <p:cNvPr id="69673" name="Picture 43">
            <a:extLst>
              <a:ext uri="{FF2B5EF4-FFF2-40B4-BE49-F238E27FC236}">
                <a16:creationId xmlns:a16="http://schemas.microsoft.com/office/drawing/2014/main" id="{5A00B6BC-BBC5-4E69-8463-C12F4C37E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1268413"/>
            <a:ext cx="4708525"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74" name="Text Box 9">
            <a:extLst>
              <a:ext uri="{FF2B5EF4-FFF2-40B4-BE49-F238E27FC236}">
                <a16:creationId xmlns:a16="http://schemas.microsoft.com/office/drawing/2014/main" id="{2202D5E7-38DA-480F-A21D-9D4954FEBCBF}"/>
              </a:ext>
            </a:extLst>
          </p:cNvPr>
          <p:cNvSpPr txBox="1">
            <a:spLocks noChangeArrowheads="1"/>
          </p:cNvSpPr>
          <p:nvPr/>
        </p:nvSpPr>
        <p:spPr bwMode="auto">
          <a:xfrm rot="5400000">
            <a:off x="6049169" y="2729706"/>
            <a:ext cx="58229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§1.5 Technologies for Building Processors and Memory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3">
            <a:extLst>
              <a:ext uri="{FF2B5EF4-FFF2-40B4-BE49-F238E27FC236}">
                <a16:creationId xmlns:a16="http://schemas.microsoft.com/office/drawing/2014/main" id="{A8147A1B-D64F-44A4-9722-968415C9CAA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D468F8A9-41DD-4B9E-9F66-1F0B9DC5753B}" type="slidenum">
              <a:rPr lang="en-AU" altLang="en-US" sz="1400" smtClean="0"/>
              <a:pPr>
                <a:spcBef>
                  <a:spcPct val="0"/>
                </a:spcBef>
                <a:buClrTx/>
                <a:buSzTx/>
                <a:buFontTx/>
                <a:buNone/>
              </a:pPr>
              <a:t>29</a:t>
            </a:fld>
            <a:endParaRPr lang="en-AU" altLang="en-US" sz="1400"/>
          </a:p>
        </p:txBody>
      </p:sp>
      <p:sp>
        <p:nvSpPr>
          <p:cNvPr id="71683" name="Rectangle 3">
            <a:extLst>
              <a:ext uri="{FF2B5EF4-FFF2-40B4-BE49-F238E27FC236}">
                <a16:creationId xmlns:a16="http://schemas.microsoft.com/office/drawing/2014/main" id="{BC3312B2-AFC1-48E8-AC48-9CF73855EF21}"/>
              </a:ext>
            </a:extLst>
          </p:cNvPr>
          <p:cNvSpPr>
            <a:spLocks noGrp="1" noChangeArrowheads="1"/>
          </p:cNvSpPr>
          <p:nvPr>
            <p:ph type="title"/>
          </p:nvPr>
        </p:nvSpPr>
        <p:spPr/>
        <p:txBody>
          <a:bodyPr/>
          <a:lstStyle/>
          <a:p>
            <a:pPr eaLnBrk="1" hangingPunct="1"/>
            <a:r>
              <a:rPr lang="en-US" altLang="en-US"/>
              <a:t>Manufacturing ICs</a:t>
            </a:r>
            <a:endParaRPr lang="en-AU" altLang="en-US"/>
          </a:p>
        </p:txBody>
      </p:sp>
      <p:sp>
        <p:nvSpPr>
          <p:cNvPr id="71684" name="Rectangle 19">
            <a:extLst>
              <a:ext uri="{FF2B5EF4-FFF2-40B4-BE49-F238E27FC236}">
                <a16:creationId xmlns:a16="http://schemas.microsoft.com/office/drawing/2014/main" id="{8A397E9D-0DE2-4259-979A-F5FBEDAA3A6A}"/>
              </a:ext>
            </a:extLst>
          </p:cNvPr>
          <p:cNvSpPr>
            <a:spLocks noGrp="1" noChangeArrowheads="1"/>
          </p:cNvSpPr>
          <p:nvPr>
            <p:ph type="body" idx="1"/>
          </p:nvPr>
        </p:nvSpPr>
        <p:spPr>
          <a:xfrm>
            <a:off x="684213" y="5300663"/>
            <a:ext cx="8270875" cy="936625"/>
          </a:xfrm>
        </p:spPr>
        <p:txBody>
          <a:bodyPr/>
          <a:lstStyle/>
          <a:p>
            <a:pPr eaLnBrk="1" hangingPunct="1"/>
            <a:r>
              <a:rPr lang="en-US" altLang="en-US"/>
              <a:t>Yield: proportion of working dies per wafer</a:t>
            </a:r>
          </a:p>
        </p:txBody>
      </p:sp>
      <p:pic>
        <p:nvPicPr>
          <p:cNvPr id="71685" name="Picture 20" descr="f01-18-P374493">
            <a:extLst>
              <a:ext uri="{FF2B5EF4-FFF2-40B4-BE49-F238E27FC236}">
                <a16:creationId xmlns:a16="http://schemas.microsoft.com/office/drawing/2014/main" id="{E956D2AB-F4EC-4476-AD64-6150F9B5E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412875"/>
            <a:ext cx="6481762"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
            <a:extLst>
              <a:ext uri="{FF2B5EF4-FFF2-40B4-BE49-F238E27FC236}">
                <a16:creationId xmlns:a16="http://schemas.microsoft.com/office/drawing/2014/main" id="{952B4E62-B051-4BB3-9F78-757DB7BA15FA}"/>
              </a:ext>
            </a:extLst>
          </p:cNvPr>
          <p:cNvSpPr txBox="1">
            <a:spLocks noChangeArrowheads="1"/>
          </p:cNvSpPr>
          <p:nvPr/>
        </p:nvSpPr>
        <p:spPr bwMode="auto">
          <a:xfrm>
            <a:off x="6588125" y="379413"/>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15E73BF9-0290-4F86-B359-82209F2B50BF}"/>
              </a:ext>
            </a:extLst>
          </p:cNvPr>
          <p:cNvSpPr>
            <a:spLocks noGrp="1" noChangeArrowheads="1"/>
          </p:cNvSpPr>
          <p:nvPr>
            <p:ph type="ctrTitle"/>
          </p:nvPr>
        </p:nvSpPr>
        <p:spPr/>
        <p:txBody>
          <a:bodyPr/>
          <a:lstStyle/>
          <a:p>
            <a:pPr eaLnBrk="1" hangingPunct="1"/>
            <a:r>
              <a:rPr lang="en-US" altLang="en-US"/>
              <a:t>Chapter 1</a:t>
            </a:r>
          </a:p>
        </p:txBody>
      </p:sp>
      <p:sp>
        <p:nvSpPr>
          <p:cNvPr id="16387" name="Rectangle 5">
            <a:extLst>
              <a:ext uri="{FF2B5EF4-FFF2-40B4-BE49-F238E27FC236}">
                <a16:creationId xmlns:a16="http://schemas.microsoft.com/office/drawing/2014/main" id="{0FF0913E-140D-4811-9261-CBA9E7A7C343}"/>
              </a:ext>
            </a:extLst>
          </p:cNvPr>
          <p:cNvSpPr>
            <a:spLocks noGrp="1" noChangeArrowheads="1"/>
          </p:cNvSpPr>
          <p:nvPr>
            <p:ph type="subTitle" idx="1"/>
          </p:nvPr>
        </p:nvSpPr>
        <p:spPr>
          <a:xfrm>
            <a:off x="2268538" y="3068638"/>
            <a:ext cx="5832475" cy="1066800"/>
          </a:xfrm>
        </p:spPr>
        <p:txBody>
          <a:bodyPr/>
          <a:lstStyle/>
          <a:p>
            <a:pPr eaLnBrk="1" hangingPunct="1"/>
            <a:r>
              <a:rPr lang="en-US" altLang="en-US"/>
              <a:t>Computer Abstractions and Technology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3">
            <a:extLst>
              <a:ext uri="{FF2B5EF4-FFF2-40B4-BE49-F238E27FC236}">
                <a16:creationId xmlns:a16="http://schemas.microsoft.com/office/drawing/2014/main" id="{AA7A570F-8030-4894-9927-EBCD2B3A4DF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86B942A8-467F-4355-9A2F-4B8878246D8F}" type="slidenum">
              <a:rPr lang="en-AU" altLang="en-US" sz="1400" smtClean="0"/>
              <a:pPr>
                <a:spcBef>
                  <a:spcPct val="0"/>
                </a:spcBef>
                <a:buClrTx/>
                <a:buSzTx/>
                <a:buFontTx/>
                <a:buNone/>
              </a:pPr>
              <a:t>30</a:t>
            </a:fld>
            <a:endParaRPr lang="en-AU" altLang="en-US" sz="1400"/>
          </a:p>
        </p:txBody>
      </p:sp>
      <p:sp>
        <p:nvSpPr>
          <p:cNvPr id="73731" name="Rectangle 4">
            <a:extLst>
              <a:ext uri="{FF2B5EF4-FFF2-40B4-BE49-F238E27FC236}">
                <a16:creationId xmlns:a16="http://schemas.microsoft.com/office/drawing/2014/main" id="{EDC0A47D-0925-49BE-AD59-C883487A8180}"/>
              </a:ext>
            </a:extLst>
          </p:cNvPr>
          <p:cNvSpPr>
            <a:spLocks noGrp="1" noChangeArrowheads="1"/>
          </p:cNvSpPr>
          <p:nvPr>
            <p:ph type="title"/>
          </p:nvPr>
        </p:nvSpPr>
        <p:spPr/>
        <p:txBody>
          <a:bodyPr/>
          <a:lstStyle/>
          <a:p>
            <a:pPr eaLnBrk="1" hangingPunct="1"/>
            <a:r>
              <a:rPr lang="en-AU" altLang="en-US"/>
              <a:t>Intel Core i7 Wafer</a:t>
            </a:r>
          </a:p>
        </p:txBody>
      </p:sp>
      <p:sp>
        <p:nvSpPr>
          <p:cNvPr id="73732" name="Rectangle 6">
            <a:extLst>
              <a:ext uri="{FF2B5EF4-FFF2-40B4-BE49-F238E27FC236}">
                <a16:creationId xmlns:a16="http://schemas.microsoft.com/office/drawing/2014/main" id="{20051E5C-327B-4D3A-A1A5-33565869E511}"/>
              </a:ext>
            </a:extLst>
          </p:cNvPr>
          <p:cNvSpPr>
            <a:spLocks noGrp="1" noChangeArrowheads="1"/>
          </p:cNvSpPr>
          <p:nvPr>
            <p:ph type="body" idx="1"/>
          </p:nvPr>
        </p:nvSpPr>
        <p:spPr>
          <a:xfrm>
            <a:off x="684213" y="5157788"/>
            <a:ext cx="8270875" cy="1150937"/>
          </a:xfrm>
        </p:spPr>
        <p:txBody>
          <a:bodyPr/>
          <a:lstStyle/>
          <a:p>
            <a:pPr eaLnBrk="1" hangingPunct="1"/>
            <a:r>
              <a:rPr lang="en-AU" altLang="en-US" sz="2800"/>
              <a:t>300mm </a:t>
            </a:r>
            <a:r>
              <a:rPr lang="en-AU" altLang="en-US" sz="2800">
                <a:hlinkClick r:id="rId3" action="ppaction://hlinkfile"/>
              </a:rPr>
              <a:t>wafer</a:t>
            </a:r>
            <a:r>
              <a:rPr lang="en-AU" altLang="en-US" sz="2800"/>
              <a:t>, 280 chips, 32nm technology</a:t>
            </a:r>
          </a:p>
          <a:p>
            <a:pPr eaLnBrk="1" hangingPunct="1"/>
            <a:r>
              <a:rPr lang="en-AU" altLang="en-US" sz="2800"/>
              <a:t>Each chip is 20.7 x 10.5 mm</a:t>
            </a:r>
          </a:p>
        </p:txBody>
      </p:sp>
      <p:pic>
        <p:nvPicPr>
          <p:cNvPr id="73733" name="Picture 6">
            <a:extLst>
              <a:ext uri="{FF2B5EF4-FFF2-40B4-BE49-F238E27FC236}">
                <a16:creationId xmlns:a16="http://schemas.microsoft.com/office/drawing/2014/main" id="{B78E418F-D430-4338-A327-CF921AF62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052513"/>
            <a:ext cx="4175125"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
            <a:extLst>
              <a:ext uri="{FF2B5EF4-FFF2-40B4-BE49-F238E27FC236}">
                <a16:creationId xmlns:a16="http://schemas.microsoft.com/office/drawing/2014/main" id="{28C4934A-C8A5-4A70-904A-BA54AB7C549C}"/>
              </a:ext>
            </a:extLst>
          </p:cNvPr>
          <p:cNvSpPr txBox="1">
            <a:spLocks noChangeArrowheads="1"/>
          </p:cNvSpPr>
          <p:nvPr/>
        </p:nvSpPr>
        <p:spPr bwMode="auto">
          <a:xfrm>
            <a:off x="6588125" y="379413"/>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3">
            <a:extLst>
              <a:ext uri="{FF2B5EF4-FFF2-40B4-BE49-F238E27FC236}">
                <a16:creationId xmlns:a16="http://schemas.microsoft.com/office/drawing/2014/main" id="{5E73C775-186E-47F0-8510-5A049FB4329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01A06DD-BDEB-4A06-AC6B-6BECB4F7C791}" type="slidenum">
              <a:rPr lang="en-AU" altLang="en-US" sz="1400" smtClean="0"/>
              <a:pPr>
                <a:spcBef>
                  <a:spcPct val="0"/>
                </a:spcBef>
                <a:buClrTx/>
                <a:buSzTx/>
                <a:buFontTx/>
                <a:buNone/>
              </a:pPr>
              <a:t>31</a:t>
            </a:fld>
            <a:endParaRPr lang="en-AU" altLang="en-US" sz="1400"/>
          </a:p>
        </p:txBody>
      </p:sp>
      <p:sp>
        <p:nvSpPr>
          <p:cNvPr id="75779" name="Rectangle 2">
            <a:extLst>
              <a:ext uri="{FF2B5EF4-FFF2-40B4-BE49-F238E27FC236}">
                <a16:creationId xmlns:a16="http://schemas.microsoft.com/office/drawing/2014/main" id="{7B231F47-0F30-4507-81EE-0C4A3E3E034D}"/>
              </a:ext>
            </a:extLst>
          </p:cNvPr>
          <p:cNvSpPr>
            <a:spLocks noGrp="1" noChangeArrowheads="1"/>
          </p:cNvSpPr>
          <p:nvPr>
            <p:ph type="title"/>
          </p:nvPr>
        </p:nvSpPr>
        <p:spPr/>
        <p:txBody>
          <a:bodyPr/>
          <a:lstStyle/>
          <a:p>
            <a:pPr eaLnBrk="1" hangingPunct="1"/>
            <a:r>
              <a:rPr lang="en-AU" altLang="en-US"/>
              <a:t>Integrated Circuit Cost</a:t>
            </a:r>
          </a:p>
        </p:txBody>
      </p:sp>
      <p:sp>
        <p:nvSpPr>
          <p:cNvPr id="75780" name="Rectangle 3">
            <a:extLst>
              <a:ext uri="{FF2B5EF4-FFF2-40B4-BE49-F238E27FC236}">
                <a16:creationId xmlns:a16="http://schemas.microsoft.com/office/drawing/2014/main" id="{2DDED558-C95D-4440-A144-C62601DC7CFB}"/>
              </a:ext>
            </a:extLst>
          </p:cNvPr>
          <p:cNvSpPr>
            <a:spLocks noGrp="1" noChangeArrowheads="1"/>
          </p:cNvSpPr>
          <p:nvPr>
            <p:ph type="body" idx="1"/>
          </p:nvPr>
        </p:nvSpPr>
        <p:spPr>
          <a:xfrm>
            <a:off x="684213" y="4005263"/>
            <a:ext cx="8270875" cy="2232025"/>
          </a:xfrm>
        </p:spPr>
        <p:txBody>
          <a:bodyPr/>
          <a:lstStyle/>
          <a:p>
            <a:pPr eaLnBrk="1" hangingPunct="1"/>
            <a:r>
              <a:rPr lang="en-AU" altLang="en-US" sz="2800"/>
              <a:t>Nonlinear relation to area and defect rate</a:t>
            </a:r>
          </a:p>
          <a:p>
            <a:pPr lvl="1" eaLnBrk="1" hangingPunct="1"/>
            <a:r>
              <a:rPr lang="en-AU" altLang="en-US" sz="2400"/>
              <a:t>Wafer cost and area are fixed</a:t>
            </a:r>
          </a:p>
          <a:p>
            <a:pPr lvl="1" eaLnBrk="1" hangingPunct="1"/>
            <a:r>
              <a:rPr lang="en-AU" altLang="en-US" sz="2400"/>
              <a:t>Defect rate determined by manufacturing process</a:t>
            </a:r>
          </a:p>
          <a:p>
            <a:pPr lvl="1" eaLnBrk="1" hangingPunct="1"/>
            <a:r>
              <a:rPr lang="en-AU" altLang="en-US" sz="2400"/>
              <a:t>Die area determined by architecture and circuit design</a:t>
            </a:r>
          </a:p>
        </p:txBody>
      </p:sp>
      <p:graphicFrame>
        <p:nvGraphicFramePr>
          <p:cNvPr id="75781" name="Object 4">
            <a:extLst>
              <a:ext uri="{FF2B5EF4-FFF2-40B4-BE49-F238E27FC236}">
                <a16:creationId xmlns:a16="http://schemas.microsoft.com/office/drawing/2014/main" id="{DED9AD36-3E74-4B20-A0B4-4140E0D2AC5D}"/>
              </a:ext>
            </a:extLst>
          </p:cNvPr>
          <p:cNvGraphicFramePr>
            <a:graphicFrameLocks noChangeAspect="1"/>
          </p:cNvGraphicFramePr>
          <p:nvPr/>
        </p:nvGraphicFramePr>
        <p:xfrm>
          <a:off x="1692275" y="1355725"/>
          <a:ext cx="5862638" cy="2360613"/>
        </p:xfrm>
        <a:graphic>
          <a:graphicData uri="http://schemas.openxmlformats.org/presentationml/2006/ole">
            <mc:AlternateContent xmlns:mc="http://schemas.openxmlformats.org/markup-compatibility/2006">
              <mc:Choice xmlns:v="urn:schemas-microsoft-com:vml" Requires="v">
                <p:oleObj name="Equation" r:id="rId3" imgW="2933700" imgH="1181100" progId="Equation.3">
                  <p:embed/>
                </p:oleObj>
              </mc:Choice>
              <mc:Fallback>
                <p:oleObj name="Equation" r:id="rId3" imgW="2933700" imgH="1181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355725"/>
                        <a:ext cx="5862638" cy="23606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7">
            <a:extLst>
              <a:ext uri="{FF2B5EF4-FFF2-40B4-BE49-F238E27FC236}">
                <a16:creationId xmlns:a16="http://schemas.microsoft.com/office/drawing/2014/main" id="{7A6DCA11-6A45-4E7A-84FD-F3A7DB61FF0B}"/>
              </a:ext>
            </a:extLst>
          </p:cNvPr>
          <p:cNvSpPr txBox="1">
            <a:spLocks noChangeArrowheads="1"/>
          </p:cNvSpPr>
          <p:nvPr/>
        </p:nvSpPr>
        <p:spPr bwMode="auto">
          <a:xfrm>
            <a:off x="7092280" y="380206"/>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B050"/>
                </a:solidFill>
              </a:rPr>
              <a:t>Self Study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3">
            <a:extLst>
              <a:ext uri="{FF2B5EF4-FFF2-40B4-BE49-F238E27FC236}">
                <a16:creationId xmlns:a16="http://schemas.microsoft.com/office/drawing/2014/main" id="{E9BDA8CB-07CC-4684-A581-BB687F616ED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A9E51DAA-AF24-410E-9899-87D656DF1A5D}" type="slidenum">
              <a:rPr lang="en-AU" altLang="en-US" sz="1400" smtClean="0"/>
              <a:pPr>
                <a:spcBef>
                  <a:spcPct val="0"/>
                </a:spcBef>
                <a:buClrTx/>
                <a:buSzTx/>
                <a:buFontTx/>
                <a:buNone/>
              </a:pPr>
              <a:t>32</a:t>
            </a:fld>
            <a:endParaRPr lang="en-AU" altLang="en-US" sz="1400"/>
          </a:p>
        </p:txBody>
      </p:sp>
      <p:sp>
        <p:nvSpPr>
          <p:cNvPr id="77827" name="Rectangle 8">
            <a:extLst>
              <a:ext uri="{FF2B5EF4-FFF2-40B4-BE49-F238E27FC236}">
                <a16:creationId xmlns:a16="http://schemas.microsoft.com/office/drawing/2014/main" id="{B1929E8C-B811-4E69-81FE-A780C2596B80}"/>
              </a:ext>
            </a:extLst>
          </p:cNvPr>
          <p:cNvSpPr>
            <a:spLocks noGrp="1" noChangeArrowheads="1"/>
          </p:cNvSpPr>
          <p:nvPr>
            <p:ph type="title"/>
          </p:nvPr>
        </p:nvSpPr>
        <p:spPr/>
        <p:txBody>
          <a:bodyPr/>
          <a:lstStyle/>
          <a:p>
            <a:pPr eaLnBrk="1" hangingPunct="1"/>
            <a:r>
              <a:rPr lang="en-US" altLang="en-US"/>
              <a:t>Defining Performance</a:t>
            </a:r>
            <a:endParaRPr lang="en-AU" altLang="en-US"/>
          </a:p>
        </p:txBody>
      </p:sp>
      <p:sp>
        <p:nvSpPr>
          <p:cNvPr id="77828" name="Rectangle 9">
            <a:extLst>
              <a:ext uri="{FF2B5EF4-FFF2-40B4-BE49-F238E27FC236}">
                <a16:creationId xmlns:a16="http://schemas.microsoft.com/office/drawing/2014/main" id="{F93835AD-284F-4593-8462-4BE09DBAD702}"/>
              </a:ext>
            </a:extLst>
          </p:cNvPr>
          <p:cNvSpPr>
            <a:spLocks noGrp="1" noChangeArrowheads="1"/>
          </p:cNvSpPr>
          <p:nvPr>
            <p:ph type="body" idx="1"/>
          </p:nvPr>
        </p:nvSpPr>
        <p:spPr>
          <a:xfrm>
            <a:off x="684213" y="1125538"/>
            <a:ext cx="8270875" cy="503237"/>
          </a:xfrm>
        </p:spPr>
        <p:txBody>
          <a:bodyPr/>
          <a:lstStyle/>
          <a:p>
            <a:pPr eaLnBrk="1" hangingPunct="1">
              <a:lnSpc>
                <a:spcPct val="90000"/>
              </a:lnSpc>
            </a:pPr>
            <a:r>
              <a:rPr lang="en-AU" altLang="en-US" sz="2800"/>
              <a:t>Which airplane has the best performance?</a:t>
            </a:r>
          </a:p>
        </p:txBody>
      </p:sp>
      <p:sp>
        <p:nvSpPr>
          <p:cNvPr id="77829" name="Text Box 7">
            <a:extLst>
              <a:ext uri="{FF2B5EF4-FFF2-40B4-BE49-F238E27FC236}">
                <a16:creationId xmlns:a16="http://schemas.microsoft.com/office/drawing/2014/main" id="{F093D323-C8E0-41FB-B2F1-D32BEAEB5E79}"/>
              </a:ext>
            </a:extLst>
          </p:cNvPr>
          <p:cNvSpPr txBox="1">
            <a:spLocks noChangeArrowheads="1"/>
          </p:cNvSpPr>
          <p:nvPr/>
        </p:nvSpPr>
        <p:spPr bwMode="auto">
          <a:xfrm rot="5400000">
            <a:off x="7951787" y="822325"/>
            <a:ext cx="2017713"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§1.6 Performance</a:t>
            </a:r>
          </a:p>
        </p:txBody>
      </p:sp>
      <p:pic>
        <p:nvPicPr>
          <p:cNvPr id="77830" name="Picture 1">
            <a:extLst>
              <a:ext uri="{FF2B5EF4-FFF2-40B4-BE49-F238E27FC236}">
                <a16:creationId xmlns:a16="http://schemas.microsoft.com/office/drawing/2014/main" id="{62BADB5B-2FD7-4013-A397-19587DEA7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557338"/>
            <a:ext cx="715962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3">
            <a:extLst>
              <a:ext uri="{FF2B5EF4-FFF2-40B4-BE49-F238E27FC236}">
                <a16:creationId xmlns:a16="http://schemas.microsoft.com/office/drawing/2014/main" id="{AA37CDB3-AF28-4D9B-A18B-DE22FA6228A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47F124C9-6963-4C3F-8333-BF8BDBED8F17}" type="slidenum">
              <a:rPr lang="en-AU" altLang="en-US" sz="1400" smtClean="0"/>
              <a:pPr>
                <a:spcBef>
                  <a:spcPct val="0"/>
                </a:spcBef>
                <a:buClrTx/>
                <a:buSzTx/>
                <a:buFontTx/>
                <a:buNone/>
              </a:pPr>
              <a:t>33</a:t>
            </a:fld>
            <a:endParaRPr lang="en-AU" altLang="en-US" sz="1400"/>
          </a:p>
        </p:txBody>
      </p:sp>
      <p:sp>
        <p:nvSpPr>
          <p:cNvPr id="79875" name="Rectangle 2">
            <a:extLst>
              <a:ext uri="{FF2B5EF4-FFF2-40B4-BE49-F238E27FC236}">
                <a16:creationId xmlns:a16="http://schemas.microsoft.com/office/drawing/2014/main" id="{4AF8C615-BFF4-4F84-810D-35445D2C8710}"/>
              </a:ext>
            </a:extLst>
          </p:cNvPr>
          <p:cNvSpPr>
            <a:spLocks noGrp="1" noChangeArrowheads="1"/>
          </p:cNvSpPr>
          <p:nvPr>
            <p:ph type="title"/>
          </p:nvPr>
        </p:nvSpPr>
        <p:spPr/>
        <p:txBody>
          <a:bodyPr/>
          <a:lstStyle/>
          <a:p>
            <a:pPr eaLnBrk="1" hangingPunct="1"/>
            <a:r>
              <a:rPr lang="en-US" altLang="en-US" sz="4000"/>
              <a:t>Response Time and Throughput</a:t>
            </a:r>
            <a:endParaRPr lang="en-AU" altLang="en-US" sz="4000"/>
          </a:p>
        </p:txBody>
      </p:sp>
      <p:sp>
        <p:nvSpPr>
          <p:cNvPr id="79876" name="Rectangle 3">
            <a:extLst>
              <a:ext uri="{FF2B5EF4-FFF2-40B4-BE49-F238E27FC236}">
                <a16:creationId xmlns:a16="http://schemas.microsoft.com/office/drawing/2014/main" id="{B59DFA40-5F66-4795-BBDA-CCF724818E70}"/>
              </a:ext>
            </a:extLst>
          </p:cNvPr>
          <p:cNvSpPr>
            <a:spLocks noGrp="1" noChangeArrowheads="1"/>
          </p:cNvSpPr>
          <p:nvPr>
            <p:ph type="body" idx="1"/>
          </p:nvPr>
        </p:nvSpPr>
        <p:spPr/>
        <p:txBody>
          <a:bodyPr/>
          <a:lstStyle/>
          <a:p>
            <a:pPr eaLnBrk="1" hangingPunct="1"/>
            <a:r>
              <a:rPr lang="en-US" altLang="en-US" sz="2800"/>
              <a:t>Response time</a:t>
            </a:r>
          </a:p>
          <a:p>
            <a:pPr lvl="1" eaLnBrk="1" hangingPunct="1"/>
            <a:r>
              <a:rPr lang="en-US" altLang="en-US" sz="2400"/>
              <a:t>How long it takes to do a task</a:t>
            </a:r>
          </a:p>
          <a:p>
            <a:pPr eaLnBrk="1" hangingPunct="1"/>
            <a:r>
              <a:rPr lang="en-US" altLang="en-US" sz="2800"/>
              <a:t>Throughput</a:t>
            </a:r>
          </a:p>
          <a:p>
            <a:pPr lvl="1" eaLnBrk="1" hangingPunct="1"/>
            <a:r>
              <a:rPr lang="en-US" altLang="en-US" sz="2400"/>
              <a:t>Total work done per unit time</a:t>
            </a:r>
          </a:p>
          <a:p>
            <a:pPr lvl="2" eaLnBrk="1" hangingPunct="1"/>
            <a:r>
              <a:rPr lang="en-US" altLang="en-US" sz="2000"/>
              <a:t>e.g., tasks/transactions/… per hour</a:t>
            </a:r>
          </a:p>
          <a:p>
            <a:pPr eaLnBrk="1" hangingPunct="1"/>
            <a:r>
              <a:rPr lang="en-US" altLang="en-US" sz="2800"/>
              <a:t>How are response time and throughput affected by</a:t>
            </a:r>
          </a:p>
          <a:p>
            <a:pPr lvl="1" eaLnBrk="1" hangingPunct="1"/>
            <a:r>
              <a:rPr lang="en-US" altLang="en-US" sz="2400"/>
              <a:t>Replacing the processor with a faster version?</a:t>
            </a:r>
          </a:p>
          <a:p>
            <a:pPr lvl="1" eaLnBrk="1" hangingPunct="1"/>
            <a:r>
              <a:rPr lang="en-US" altLang="en-US" sz="2400"/>
              <a:t>Adding more processors?</a:t>
            </a:r>
          </a:p>
          <a:p>
            <a:pPr eaLnBrk="1" hangingPunct="1"/>
            <a:r>
              <a:rPr lang="en-US" altLang="en-US" sz="2800"/>
              <a:t>We’ll focus on response time for now…</a:t>
            </a:r>
            <a:endParaRPr lang="en-AU" altLang="en-US" sz="2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3">
            <a:extLst>
              <a:ext uri="{FF2B5EF4-FFF2-40B4-BE49-F238E27FC236}">
                <a16:creationId xmlns:a16="http://schemas.microsoft.com/office/drawing/2014/main" id="{5924DA0C-A7EE-4606-80BA-424F6E5B164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9FB8112B-40EC-42F7-9883-CAA335A46A03}" type="slidenum">
              <a:rPr lang="en-AU" altLang="en-US" sz="1400" smtClean="0"/>
              <a:pPr>
                <a:spcBef>
                  <a:spcPct val="0"/>
                </a:spcBef>
                <a:buClrTx/>
                <a:buSzTx/>
                <a:buFontTx/>
                <a:buNone/>
              </a:pPr>
              <a:t>34</a:t>
            </a:fld>
            <a:endParaRPr lang="en-AU" altLang="en-US" sz="1400"/>
          </a:p>
        </p:txBody>
      </p:sp>
      <p:sp>
        <p:nvSpPr>
          <p:cNvPr id="81923" name="Rectangle 2">
            <a:extLst>
              <a:ext uri="{FF2B5EF4-FFF2-40B4-BE49-F238E27FC236}">
                <a16:creationId xmlns:a16="http://schemas.microsoft.com/office/drawing/2014/main" id="{83FAB675-99E1-482F-A5EE-4D4F8FDD6E2B}"/>
              </a:ext>
            </a:extLst>
          </p:cNvPr>
          <p:cNvSpPr>
            <a:spLocks noGrp="1" noChangeArrowheads="1"/>
          </p:cNvSpPr>
          <p:nvPr>
            <p:ph type="title"/>
          </p:nvPr>
        </p:nvSpPr>
        <p:spPr/>
        <p:txBody>
          <a:bodyPr/>
          <a:lstStyle/>
          <a:p>
            <a:pPr eaLnBrk="1" hangingPunct="1"/>
            <a:r>
              <a:rPr lang="en-US" altLang="en-US"/>
              <a:t>Relative Performance</a:t>
            </a:r>
            <a:endParaRPr lang="en-AU" altLang="en-US"/>
          </a:p>
        </p:txBody>
      </p:sp>
      <p:sp>
        <p:nvSpPr>
          <p:cNvPr id="81924" name="Rectangle 3">
            <a:extLst>
              <a:ext uri="{FF2B5EF4-FFF2-40B4-BE49-F238E27FC236}">
                <a16:creationId xmlns:a16="http://schemas.microsoft.com/office/drawing/2014/main" id="{D7B642B2-969F-4708-86B2-6F2376F538CB}"/>
              </a:ext>
            </a:extLst>
          </p:cNvPr>
          <p:cNvSpPr>
            <a:spLocks noGrp="1" noChangeArrowheads="1"/>
          </p:cNvSpPr>
          <p:nvPr>
            <p:ph type="body" idx="1"/>
          </p:nvPr>
        </p:nvSpPr>
        <p:spPr>
          <a:xfrm>
            <a:off x="684213" y="1125538"/>
            <a:ext cx="8270875" cy="1223962"/>
          </a:xfrm>
        </p:spPr>
        <p:txBody>
          <a:bodyPr/>
          <a:lstStyle/>
          <a:p>
            <a:pPr eaLnBrk="1" hangingPunct="1"/>
            <a:r>
              <a:rPr lang="en-US" altLang="en-US"/>
              <a:t>Define Performance = 1/Execution Time</a:t>
            </a:r>
          </a:p>
          <a:p>
            <a:pPr eaLnBrk="1" hangingPunct="1"/>
            <a:r>
              <a:rPr lang="en-US" altLang="en-US"/>
              <a:t>“X is </a:t>
            </a:r>
            <a:r>
              <a:rPr lang="en-US" altLang="en-US" i="1">
                <a:latin typeface="Times New Roman" panose="02020603050405020304" pitchFamily="18" charset="0"/>
              </a:rPr>
              <a:t>n</a:t>
            </a:r>
            <a:r>
              <a:rPr lang="en-US" altLang="en-US"/>
              <a:t> time faster than Y”</a:t>
            </a:r>
          </a:p>
        </p:txBody>
      </p:sp>
      <p:graphicFrame>
        <p:nvGraphicFramePr>
          <p:cNvPr id="81925" name="Object 4">
            <a:extLst>
              <a:ext uri="{FF2B5EF4-FFF2-40B4-BE49-F238E27FC236}">
                <a16:creationId xmlns:a16="http://schemas.microsoft.com/office/drawing/2014/main" id="{87026FDC-E432-4E2E-A05D-684B448CB1EE}"/>
              </a:ext>
            </a:extLst>
          </p:cNvPr>
          <p:cNvGraphicFramePr>
            <a:graphicFrameLocks noChangeAspect="1"/>
          </p:cNvGraphicFramePr>
          <p:nvPr/>
        </p:nvGraphicFramePr>
        <p:xfrm>
          <a:off x="1547813" y="2420938"/>
          <a:ext cx="5765800" cy="1008062"/>
        </p:xfrm>
        <a:graphic>
          <a:graphicData uri="http://schemas.openxmlformats.org/presentationml/2006/ole">
            <mc:AlternateContent xmlns:mc="http://schemas.openxmlformats.org/markup-compatibility/2006">
              <mc:Choice xmlns:v="urn:schemas-microsoft-com:vml" Requires="v">
                <p:oleObj name="Equation" r:id="rId3" imgW="2616200" imgH="457200" progId="Equation.3">
                  <p:embed/>
                </p:oleObj>
              </mc:Choice>
              <mc:Fallback>
                <p:oleObj name="Equation" r:id="rId3" imgW="26162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420938"/>
                        <a:ext cx="5765800" cy="1008062"/>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26" name="Rectangle 5">
            <a:extLst>
              <a:ext uri="{FF2B5EF4-FFF2-40B4-BE49-F238E27FC236}">
                <a16:creationId xmlns:a16="http://schemas.microsoft.com/office/drawing/2014/main" id="{42F9592F-AF13-4A8E-A6AA-81ACD6C99B43}"/>
              </a:ext>
            </a:extLst>
          </p:cNvPr>
          <p:cNvSpPr>
            <a:spLocks noChangeArrowheads="1"/>
          </p:cNvSpPr>
          <p:nvPr/>
        </p:nvSpPr>
        <p:spPr bwMode="auto">
          <a:xfrm>
            <a:off x="684213" y="3573463"/>
            <a:ext cx="82708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a:t>Example: time taken to run a program</a:t>
            </a:r>
          </a:p>
          <a:p>
            <a:pPr lvl="1" eaLnBrk="1" hangingPunct="1"/>
            <a:r>
              <a:rPr lang="en-US" altLang="en-US"/>
              <a:t>10s on A, 15s on B</a:t>
            </a:r>
          </a:p>
          <a:p>
            <a:pPr lvl="1" eaLnBrk="1" hangingPunct="1"/>
            <a:r>
              <a:rPr lang="en-US" altLang="en-US"/>
              <a:t>Execution Time</a:t>
            </a:r>
            <a:r>
              <a:rPr lang="en-US" altLang="en-US" baseline="-25000"/>
              <a:t>B</a:t>
            </a:r>
            <a:r>
              <a:rPr lang="en-US" altLang="en-US"/>
              <a:t> / Execution Time</a:t>
            </a:r>
            <a:r>
              <a:rPr lang="en-US" altLang="en-US" baseline="-25000"/>
              <a:t>A</a:t>
            </a:r>
            <a:br>
              <a:rPr lang="en-US" altLang="en-US"/>
            </a:br>
            <a:r>
              <a:rPr lang="en-US" altLang="en-US"/>
              <a:t>= 15s / 10s = 1.5</a:t>
            </a:r>
          </a:p>
          <a:p>
            <a:pPr lvl="1" eaLnBrk="1" hangingPunct="1"/>
            <a:r>
              <a:rPr lang="en-US" altLang="en-US"/>
              <a:t>So A is 1.5 times faster than B</a:t>
            </a:r>
            <a:endParaRPr lang="en-AU"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3">
            <a:extLst>
              <a:ext uri="{FF2B5EF4-FFF2-40B4-BE49-F238E27FC236}">
                <a16:creationId xmlns:a16="http://schemas.microsoft.com/office/drawing/2014/main" id="{39CB5D90-433B-4054-9D2D-C0AB9557245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3EB5A74A-6562-4923-B2A6-57C09B2490A2}" type="slidenum">
              <a:rPr lang="en-AU" altLang="en-US" sz="1400" smtClean="0"/>
              <a:pPr>
                <a:spcBef>
                  <a:spcPct val="0"/>
                </a:spcBef>
                <a:buClrTx/>
                <a:buSzTx/>
                <a:buFontTx/>
                <a:buNone/>
              </a:pPr>
              <a:t>35</a:t>
            </a:fld>
            <a:endParaRPr lang="en-AU" altLang="en-US" sz="1400"/>
          </a:p>
        </p:txBody>
      </p:sp>
      <p:sp>
        <p:nvSpPr>
          <p:cNvPr id="83971" name="Rectangle 2">
            <a:extLst>
              <a:ext uri="{FF2B5EF4-FFF2-40B4-BE49-F238E27FC236}">
                <a16:creationId xmlns:a16="http://schemas.microsoft.com/office/drawing/2014/main" id="{93D9D9E7-05A3-4F82-B8F6-B46BC6AE9B88}"/>
              </a:ext>
            </a:extLst>
          </p:cNvPr>
          <p:cNvSpPr>
            <a:spLocks noGrp="1" noChangeArrowheads="1"/>
          </p:cNvSpPr>
          <p:nvPr>
            <p:ph type="title"/>
          </p:nvPr>
        </p:nvSpPr>
        <p:spPr/>
        <p:txBody>
          <a:bodyPr/>
          <a:lstStyle/>
          <a:p>
            <a:pPr eaLnBrk="1" hangingPunct="1"/>
            <a:r>
              <a:rPr lang="en-US" altLang="en-US"/>
              <a:t>Measuring Execution Time</a:t>
            </a:r>
            <a:endParaRPr lang="en-AU" altLang="en-US"/>
          </a:p>
        </p:txBody>
      </p:sp>
      <p:sp>
        <p:nvSpPr>
          <p:cNvPr id="83972" name="Rectangle 3">
            <a:extLst>
              <a:ext uri="{FF2B5EF4-FFF2-40B4-BE49-F238E27FC236}">
                <a16:creationId xmlns:a16="http://schemas.microsoft.com/office/drawing/2014/main" id="{D575793D-8309-4F6D-8C30-98563E445857}"/>
              </a:ext>
            </a:extLst>
          </p:cNvPr>
          <p:cNvSpPr>
            <a:spLocks noGrp="1" noChangeArrowheads="1"/>
          </p:cNvSpPr>
          <p:nvPr>
            <p:ph type="body" idx="1"/>
          </p:nvPr>
        </p:nvSpPr>
        <p:spPr/>
        <p:txBody>
          <a:bodyPr/>
          <a:lstStyle/>
          <a:p>
            <a:pPr eaLnBrk="1" hangingPunct="1">
              <a:lnSpc>
                <a:spcPct val="90000"/>
              </a:lnSpc>
            </a:pPr>
            <a:r>
              <a:rPr lang="en-US" altLang="en-US"/>
              <a:t>Elapsed time</a:t>
            </a:r>
          </a:p>
          <a:p>
            <a:pPr lvl="1" eaLnBrk="1" hangingPunct="1">
              <a:lnSpc>
                <a:spcPct val="90000"/>
              </a:lnSpc>
            </a:pPr>
            <a:r>
              <a:rPr lang="en-US" altLang="en-US"/>
              <a:t>Total response time, including all aspects</a:t>
            </a:r>
          </a:p>
          <a:p>
            <a:pPr lvl="2" eaLnBrk="1" hangingPunct="1">
              <a:lnSpc>
                <a:spcPct val="90000"/>
              </a:lnSpc>
            </a:pPr>
            <a:r>
              <a:rPr lang="en-US" altLang="en-US"/>
              <a:t>Processing, I/O, OS overhead, idle time</a:t>
            </a:r>
          </a:p>
          <a:p>
            <a:pPr lvl="1" eaLnBrk="1" hangingPunct="1">
              <a:lnSpc>
                <a:spcPct val="90000"/>
              </a:lnSpc>
            </a:pPr>
            <a:r>
              <a:rPr lang="en-US" altLang="en-US"/>
              <a:t>Determines system performance</a:t>
            </a:r>
          </a:p>
          <a:p>
            <a:pPr eaLnBrk="1" hangingPunct="1">
              <a:lnSpc>
                <a:spcPct val="90000"/>
              </a:lnSpc>
            </a:pPr>
            <a:r>
              <a:rPr lang="en-US" altLang="en-US"/>
              <a:t>CPU time</a:t>
            </a:r>
          </a:p>
          <a:p>
            <a:pPr lvl="1" eaLnBrk="1" hangingPunct="1">
              <a:lnSpc>
                <a:spcPct val="90000"/>
              </a:lnSpc>
            </a:pPr>
            <a:r>
              <a:rPr lang="en-US" altLang="en-US"/>
              <a:t>Time spent processing a given job</a:t>
            </a:r>
          </a:p>
          <a:p>
            <a:pPr lvl="2" eaLnBrk="1" hangingPunct="1">
              <a:lnSpc>
                <a:spcPct val="90000"/>
              </a:lnSpc>
            </a:pPr>
            <a:r>
              <a:rPr lang="en-US" altLang="en-US"/>
              <a:t>Discounts I/O time, other jobs’ shares</a:t>
            </a:r>
          </a:p>
          <a:p>
            <a:pPr lvl="1" eaLnBrk="1" hangingPunct="1">
              <a:lnSpc>
                <a:spcPct val="90000"/>
              </a:lnSpc>
            </a:pPr>
            <a:r>
              <a:rPr lang="en-US" altLang="en-US"/>
              <a:t>Comprises user CPU time and system CPU time</a:t>
            </a:r>
          </a:p>
          <a:p>
            <a:pPr lvl="1" eaLnBrk="1" hangingPunct="1">
              <a:lnSpc>
                <a:spcPct val="90000"/>
              </a:lnSpc>
            </a:pPr>
            <a:r>
              <a:rPr lang="en-US" altLang="en-US"/>
              <a:t>Different programs are affected differently by CPU and system performance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3">
            <a:extLst>
              <a:ext uri="{FF2B5EF4-FFF2-40B4-BE49-F238E27FC236}">
                <a16:creationId xmlns:a16="http://schemas.microsoft.com/office/drawing/2014/main" id="{36A48712-B9BA-40A4-A48B-639D0AEBE38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2D213CB-4B51-4678-A92A-E993B0D90745}" type="slidenum">
              <a:rPr lang="en-AU" altLang="en-US" sz="1400" smtClean="0"/>
              <a:pPr>
                <a:spcBef>
                  <a:spcPct val="0"/>
                </a:spcBef>
                <a:buClrTx/>
                <a:buSzTx/>
                <a:buFontTx/>
                <a:buNone/>
              </a:pPr>
              <a:t>36</a:t>
            </a:fld>
            <a:endParaRPr lang="en-AU" altLang="en-US" sz="1400"/>
          </a:p>
        </p:txBody>
      </p:sp>
      <p:sp>
        <p:nvSpPr>
          <p:cNvPr id="86019" name="Line 2">
            <a:extLst>
              <a:ext uri="{FF2B5EF4-FFF2-40B4-BE49-F238E27FC236}">
                <a16:creationId xmlns:a16="http://schemas.microsoft.com/office/drawing/2014/main" id="{D44216B7-2D28-43AC-95AA-A76131EB13BC}"/>
              </a:ext>
            </a:extLst>
          </p:cNvPr>
          <p:cNvSpPr>
            <a:spLocks noChangeShapeType="1"/>
          </p:cNvSpPr>
          <p:nvPr/>
        </p:nvSpPr>
        <p:spPr bwMode="auto">
          <a:xfrm>
            <a:off x="2627313" y="2493963"/>
            <a:ext cx="17287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20" name="Line 3">
            <a:extLst>
              <a:ext uri="{FF2B5EF4-FFF2-40B4-BE49-F238E27FC236}">
                <a16:creationId xmlns:a16="http://schemas.microsoft.com/office/drawing/2014/main" id="{25F38A42-5ABD-4D72-BBA5-B9F9D2086ACD}"/>
              </a:ext>
            </a:extLst>
          </p:cNvPr>
          <p:cNvSpPr>
            <a:spLocks noChangeShapeType="1"/>
          </p:cNvSpPr>
          <p:nvPr/>
        </p:nvSpPr>
        <p:spPr bwMode="auto">
          <a:xfrm>
            <a:off x="2627313" y="2565400"/>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86021" name="Line 4">
            <a:extLst>
              <a:ext uri="{FF2B5EF4-FFF2-40B4-BE49-F238E27FC236}">
                <a16:creationId xmlns:a16="http://schemas.microsoft.com/office/drawing/2014/main" id="{7B435E8A-3A39-4E8C-97E2-928DD76F1F1D}"/>
              </a:ext>
            </a:extLst>
          </p:cNvPr>
          <p:cNvSpPr>
            <a:spLocks noChangeShapeType="1"/>
          </p:cNvSpPr>
          <p:nvPr/>
        </p:nvSpPr>
        <p:spPr bwMode="auto">
          <a:xfrm>
            <a:off x="4356100" y="2565400"/>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86022" name="Line 5">
            <a:extLst>
              <a:ext uri="{FF2B5EF4-FFF2-40B4-BE49-F238E27FC236}">
                <a16:creationId xmlns:a16="http://schemas.microsoft.com/office/drawing/2014/main" id="{52D4E1DA-8B70-48D8-992D-CF41D3DE17BA}"/>
              </a:ext>
            </a:extLst>
          </p:cNvPr>
          <p:cNvSpPr>
            <a:spLocks noChangeShapeType="1"/>
          </p:cNvSpPr>
          <p:nvPr/>
        </p:nvSpPr>
        <p:spPr bwMode="auto">
          <a:xfrm>
            <a:off x="6083300" y="2565400"/>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86023" name="Line 6">
            <a:extLst>
              <a:ext uri="{FF2B5EF4-FFF2-40B4-BE49-F238E27FC236}">
                <a16:creationId xmlns:a16="http://schemas.microsoft.com/office/drawing/2014/main" id="{FFFDF4F8-E80D-418D-928A-3EE2E036061D}"/>
              </a:ext>
            </a:extLst>
          </p:cNvPr>
          <p:cNvSpPr>
            <a:spLocks noChangeShapeType="1"/>
          </p:cNvSpPr>
          <p:nvPr/>
        </p:nvSpPr>
        <p:spPr bwMode="auto">
          <a:xfrm>
            <a:off x="7812088" y="2565400"/>
            <a:ext cx="0" cy="16557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86024" name="Rectangle 7">
            <a:extLst>
              <a:ext uri="{FF2B5EF4-FFF2-40B4-BE49-F238E27FC236}">
                <a16:creationId xmlns:a16="http://schemas.microsoft.com/office/drawing/2014/main" id="{7788125F-96C4-48DF-B760-6EC346DCD6EF}"/>
              </a:ext>
            </a:extLst>
          </p:cNvPr>
          <p:cNvSpPr>
            <a:spLocks noGrp="1" noChangeArrowheads="1"/>
          </p:cNvSpPr>
          <p:nvPr>
            <p:ph type="title"/>
          </p:nvPr>
        </p:nvSpPr>
        <p:spPr/>
        <p:txBody>
          <a:bodyPr/>
          <a:lstStyle/>
          <a:p>
            <a:pPr eaLnBrk="1" hangingPunct="1"/>
            <a:r>
              <a:rPr lang="en-US" altLang="en-US"/>
              <a:t>CPU Clocking</a:t>
            </a:r>
            <a:endParaRPr lang="en-AU" altLang="en-US"/>
          </a:p>
        </p:txBody>
      </p:sp>
      <p:sp>
        <p:nvSpPr>
          <p:cNvPr id="86025" name="Rectangle 8">
            <a:extLst>
              <a:ext uri="{FF2B5EF4-FFF2-40B4-BE49-F238E27FC236}">
                <a16:creationId xmlns:a16="http://schemas.microsoft.com/office/drawing/2014/main" id="{26FAEF5D-E28A-4D26-ACA6-D5C184A92462}"/>
              </a:ext>
            </a:extLst>
          </p:cNvPr>
          <p:cNvSpPr>
            <a:spLocks noGrp="1" noChangeArrowheads="1"/>
          </p:cNvSpPr>
          <p:nvPr>
            <p:ph type="body" idx="1"/>
          </p:nvPr>
        </p:nvSpPr>
        <p:spPr>
          <a:xfrm>
            <a:off x="684213" y="1125538"/>
            <a:ext cx="8270875" cy="1228725"/>
          </a:xfrm>
        </p:spPr>
        <p:txBody>
          <a:bodyPr/>
          <a:lstStyle/>
          <a:p>
            <a:pPr eaLnBrk="1" hangingPunct="1"/>
            <a:r>
              <a:rPr lang="en-US" altLang="en-US" sz="2800"/>
              <a:t>Operation of digital hardware governed by a constant-rate clock</a:t>
            </a:r>
            <a:endParaRPr lang="en-AU" altLang="en-US" sz="2800"/>
          </a:p>
        </p:txBody>
      </p:sp>
      <p:sp>
        <p:nvSpPr>
          <p:cNvPr id="86026" name="Line 10">
            <a:extLst>
              <a:ext uri="{FF2B5EF4-FFF2-40B4-BE49-F238E27FC236}">
                <a16:creationId xmlns:a16="http://schemas.microsoft.com/office/drawing/2014/main" id="{5005EE57-D9AD-4296-9B9D-598B7F7B335C}"/>
              </a:ext>
            </a:extLst>
          </p:cNvPr>
          <p:cNvSpPr>
            <a:spLocks noChangeShapeType="1"/>
          </p:cNvSpPr>
          <p:nvPr/>
        </p:nvSpPr>
        <p:spPr bwMode="auto">
          <a:xfrm>
            <a:off x="2627313" y="2709863"/>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27" name="Line 11">
            <a:extLst>
              <a:ext uri="{FF2B5EF4-FFF2-40B4-BE49-F238E27FC236}">
                <a16:creationId xmlns:a16="http://schemas.microsoft.com/office/drawing/2014/main" id="{0D4EC809-A73A-40B2-8A78-94EE922BA990}"/>
              </a:ext>
            </a:extLst>
          </p:cNvPr>
          <p:cNvSpPr>
            <a:spLocks noChangeShapeType="1"/>
          </p:cNvSpPr>
          <p:nvPr/>
        </p:nvSpPr>
        <p:spPr bwMode="auto">
          <a:xfrm>
            <a:off x="2627313" y="2709863"/>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28" name="Line 12">
            <a:extLst>
              <a:ext uri="{FF2B5EF4-FFF2-40B4-BE49-F238E27FC236}">
                <a16:creationId xmlns:a16="http://schemas.microsoft.com/office/drawing/2014/main" id="{7638DBB8-BE60-4030-98F9-AB0FFF0E8A7D}"/>
              </a:ext>
            </a:extLst>
          </p:cNvPr>
          <p:cNvSpPr>
            <a:spLocks noChangeShapeType="1"/>
          </p:cNvSpPr>
          <p:nvPr/>
        </p:nvSpPr>
        <p:spPr bwMode="auto">
          <a:xfrm>
            <a:off x="3490913" y="2709863"/>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29" name="Line 13">
            <a:extLst>
              <a:ext uri="{FF2B5EF4-FFF2-40B4-BE49-F238E27FC236}">
                <a16:creationId xmlns:a16="http://schemas.microsoft.com/office/drawing/2014/main" id="{18695BA5-EF5A-492D-B04A-C4548290DAFF}"/>
              </a:ext>
            </a:extLst>
          </p:cNvPr>
          <p:cNvSpPr>
            <a:spLocks noChangeShapeType="1"/>
          </p:cNvSpPr>
          <p:nvPr/>
        </p:nvSpPr>
        <p:spPr bwMode="auto">
          <a:xfrm>
            <a:off x="3490913" y="2997200"/>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0" name="Line 14">
            <a:extLst>
              <a:ext uri="{FF2B5EF4-FFF2-40B4-BE49-F238E27FC236}">
                <a16:creationId xmlns:a16="http://schemas.microsoft.com/office/drawing/2014/main" id="{1DF61B04-10BF-4BD7-84FD-42BB88A40084}"/>
              </a:ext>
            </a:extLst>
          </p:cNvPr>
          <p:cNvSpPr>
            <a:spLocks noChangeShapeType="1"/>
          </p:cNvSpPr>
          <p:nvPr/>
        </p:nvSpPr>
        <p:spPr bwMode="auto">
          <a:xfrm>
            <a:off x="2339975" y="2997200"/>
            <a:ext cx="2873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1" name="Line 15">
            <a:extLst>
              <a:ext uri="{FF2B5EF4-FFF2-40B4-BE49-F238E27FC236}">
                <a16:creationId xmlns:a16="http://schemas.microsoft.com/office/drawing/2014/main" id="{82D03F95-5BFF-40C0-AD00-EB609ADD36A1}"/>
              </a:ext>
            </a:extLst>
          </p:cNvPr>
          <p:cNvSpPr>
            <a:spLocks noChangeShapeType="1"/>
          </p:cNvSpPr>
          <p:nvPr/>
        </p:nvSpPr>
        <p:spPr bwMode="auto">
          <a:xfrm>
            <a:off x="4356100" y="2709863"/>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2" name="Line 16">
            <a:extLst>
              <a:ext uri="{FF2B5EF4-FFF2-40B4-BE49-F238E27FC236}">
                <a16:creationId xmlns:a16="http://schemas.microsoft.com/office/drawing/2014/main" id="{F0DC0EE6-2FC4-4F86-A618-1FB828582F14}"/>
              </a:ext>
            </a:extLst>
          </p:cNvPr>
          <p:cNvSpPr>
            <a:spLocks noChangeShapeType="1"/>
          </p:cNvSpPr>
          <p:nvPr/>
        </p:nvSpPr>
        <p:spPr bwMode="auto">
          <a:xfrm>
            <a:off x="4356100" y="2709863"/>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3" name="Line 17">
            <a:extLst>
              <a:ext uri="{FF2B5EF4-FFF2-40B4-BE49-F238E27FC236}">
                <a16:creationId xmlns:a16="http://schemas.microsoft.com/office/drawing/2014/main" id="{41B56E46-554D-4DAD-BDF1-5644A76100F2}"/>
              </a:ext>
            </a:extLst>
          </p:cNvPr>
          <p:cNvSpPr>
            <a:spLocks noChangeShapeType="1"/>
          </p:cNvSpPr>
          <p:nvPr/>
        </p:nvSpPr>
        <p:spPr bwMode="auto">
          <a:xfrm>
            <a:off x="5219700" y="2709863"/>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4" name="Line 18">
            <a:extLst>
              <a:ext uri="{FF2B5EF4-FFF2-40B4-BE49-F238E27FC236}">
                <a16:creationId xmlns:a16="http://schemas.microsoft.com/office/drawing/2014/main" id="{A416AC58-7FCC-46C6-9733-99C84EBD8F23}"/>
              </a:ext>
            </a:extLst>
          </p:cNvPr>
          <p:cNvSpPr>
            <a:spLocks noChangeShapeType="1"/>
          </p:cNvSpPr>
          <p:nvPr/>
        </p:nvSpPr>
        <p:spPr bwMode="auto">
          <a:xfrm>
            <a:off x="5219700" y="2997200"/>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5" name="Line 19">
            <a:extLst>
              <a:ext uri="{FF2B5EF4-FFF2-40B4-BE49-F238E27FC236}">
                <a16:creationId xmlns:a16="http://schemas.microsoft.com/office/drawing/2014/main" id="{9575A936-9151-4019-AFC6-E43848400D4D}"/>
              </a:ext>
            </a:extLst>
          </p:cNvPr>
          <p:cNvSpPr>
            <a:spLocks noChangeShapeType="1"/>
          </p:cNvSpPr>
          <p:nvPr/>
        </p:nvSpPr>
        <p:spPr bwMode="auto">
          <a:xfrm>
            <a:off x="6083300" y="2709863"/>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6" name="Line 20">
            <a:extLst>
              <a:ext uri="{FF2B5EF4-FFF2-40B4-BE49-F238E27FC236}">
                <a16:creationId xmlns:a16="http://schemas.microsoft.com/office/drawing/2014/main" id="{17FFAA22-9E47-4CAC-862F-9510B3204966}"/>
              </a:ext>
            </a:extLst>
          </p:cNvPr>
          <p:cNvSpPr>
            <a:spLocks noChangeShapeType="1"/>
          </p:cNvSpPr>
          <p:nvPr/>
        </p:nvSpPr>
        <p:spPr bwMode="auto">
          <a:xfrm>
            <a:off x="6083300" y="2709863"/>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7" name="Line 21">
            <a:extLst>
              <a:ext uri="{FF2B5EF4-FFF2-40B4-BE49-F238E27FC236}">
                <a16:creationId xmlns:a16="http://schemas.microsoft.com/office/drawing/2014/main" id="{097710E3-ADAD-4081-83F8-195D4AFCC66C}"/>
              </a:ext>
            </a:extLst>
          </p:cNvPr>
          <p:cNvSpPr>
            <a:spLocks noChangeShapeType="1"/>
          </p:cNvSpPr>
          <p:nvPr/>
        </p:nvSpPr>
        <p:spPr bwMode="auto">
          <a:xfrm>
            <a:off x="6946900" y="2709863"/>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8" name="Line 22">
            <a:extLst>
              <a:ext uri="{FF2B5EF4-FFF2-40B4-BE49-F238E27FC236}">
                <a16:creationId xmlns:a16="http://schemas.microsoft.com/office/drawing/2014/main" id="{0D35830A-A67C-468E-9A3E-D047F47B2701}"/>
              </a:ext>
            </a:extLst>
          </p:cNvPr>
          <p:cNvSpPr>
            <a:spLocks noChangeShapeType="1"/>
          </p:cNvSpPr>
          <p:nvPr/>
        </p:nvSpPr>
        <p:spPr bwMode="auto">
          <a:xfrm>
            <a:off x="6946900" y="2997200"/>
            <a:ext cx="863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39" name="Line 23">
            <a:extLst>
              <a:ext uri="{FF2B5EF4-FFF2-40B4-BE49-F238E27FC236}">
                <a16:creationId xmlns:a16="http://schemas.microsoft.com/office/drawing/2014/main" id="{A3E6B3F2-33D1-49A6-B26A-D03A8A388D62}"/>
              </a:ext>
            </a:extLst>
          </p:cNvPr>
          <p:cNvSpPr>
            <a:spLocks noChangeShapeType="1"/>
          </p:cNvSpPr>
          <p:nvPr/>
        </p:nvSpPr>
        <p:spPr bwMode="auto">
          <a:xfrm>
            <a:off x="7812088" y="2709863"/>
            <a:ext cx="0" cy="2873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40" name="Line 24">
            <a:extLst>
              <a:ext uri="{FF2B5EF4-FFF2-40B4-BE49-F238E27FC236}">
                <a16:creationId xmlns:a16="http://schemas.microsoft.com/office/drawing/2014/main" id="{3B20861F-BED4-49F2-95F8-7F74C57FD122}"/>
              </a:ext>
            </a:extLst>
          </p:cNvPr>
          <p:cNvSpPr>
            <a:spLocks noChangeShapeType="1"/>
          </p:cNvSpPr>
          <p:nvPr/>
        </p:nvSpPr>
        <p:spPr bwMode="auto">
          <a:xfrm>
            <a:off x="7812088" y="2709863"/>
            <a:ext cx="2873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41" name="Freeform 25">
            <a:extLst>
              <a:ext uri="{FF2B5EF4-FFF2-40B4-BE49-F238E27FC236}">
                <a16:creationId xmlns:a16="http://schemas.microsoft.com/office/drawing/2014/main" id="{B1DD8F95-3E39-4F83-AC03-6EB6F7E3758E}"/>
              </a:ext>
            </a:extLst>
          </p:cNvPr>
          <p:cNvSpPr>
            <a:spLocks/>
          </p:cNvSpPr>
          <p:nvPr/>
        </p:nvSpPr>
        <p:spPr bwMode="auto">
          <a:xfrm>
            <a:off x="4211638" y="3789363"/>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p:spPr>
        <p:txBody>
          <a:bodyPr/>
          <a:lstStyle/>
          <a:p>
            <a:endParaRPr lang="en-US"/>
          </a:p>
        </p:txBody>
      </p:sp>
      <p:sp>
        <p:nvSpPr>
          <p:cNvPr id="86042" name="Freeform 26">
            <a:extLst>
              <a:ext uri="{FF2B5EF4-FFF2-40B4-BE49-F238E27FC236}">
                <a16:creationId xmlns:a16="http://schemas.microsoft.com/office/drawing/2014/main" id="{A10CE0ED-B565-4519-B07D-E3DB7CCB8945}"/>
              </a:ext>
            </a:extLst>
          </p:cNvPr>
          <p:cNvSpPr>
            <a:spLocks/>
          </p:cNvSpPr>
          <p:nvPr/>
        </p:nvSpPr>
        <p:spPr bwMode="auto">
          <a:xfrm>
            <a:off x="5940425" y="3789363"/>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p:spPr>
        <p:txBody>
          <a:bodyPr/>
          <a:lstStyle/>
          <a:p>
            <a:endParaRPr lang="en-US"/>
          </a:p>
        </p:txBody>
      </p:sp>
      <p:sp>
        <p:nvSpPr>
          <p:cNvPr id="86043" name="Freeform 27">
            <a:extLst>
              <a:ext uri="{FF2B5EF4-FFF2-40B4-BE49-F238E27FC236}">
                <a16:creationId xmlns:a16="http://schemas.microsoft.com/office/drawing/2014/main" id="{FC16F76D-7D88-49DB-ADD9-7E7AE8D8756D}"/>
              </a:ext>
            </a:extLst>
          </p:cNvPr>
          <p:cNvSpPr>
            <a:spLocks/>
          </p:cNvSpPr>
          <p:nvPr/>
        </p:nvSpPr>
        <p:spPr bwMode="auto">
          <a:xfrm>
            <a:off x="7667625" y="3789363"/>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p:spPr>
        <p:txBody>
          <a:bodyPr/>
          <a:lstStyle/>
          <a:p>
            <a:endParaRPr lang="en-US"/>
          </a:p>
        </p:txBody>
      </p:sp>
      <p:sp>
        <p:nvSpPr>
          <p:cNvPr id="86044" name="Line 28">
            <a:extLst>
              <a:ext uri="{FF2B5EF4-FFF2-40B4-BE49-F238E27FC236}">
                <a16:creationId xmlns:a16="http://schemas.microsoft.com/office/drawing/2014/main" id="{EF40FC83-FAA0-4C2D-8C78-D6232FF2D252}"/>
              </a:ext>
            </a:extLst>
          </p:cNvPr>
          <p:cNvSpPr>
            <a:spLocks noChangeShapeType="1"/>
          </p:cNvSpPr>
          <p:nvPr/>
        </p:nvSpPr>
        <p:spPr bwMode="auto">
          <a:xfrm>
            <a:off x="2339975" y="4221163"/>
            <a:ext cx="5903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45" name="Line 29">
            <a:extLst>
              <a:ext uri="{FF2B5EF4-FFF2-40B4-BE49-F238E27FC236}">
                <a16:creationId xmlns:a16="http://schemas.microsoft.com/office/drawing/2014/main" id="{73A3A536-426A-4492-A285-88E8A76CC4B9}"/>
              </a:ext>
            </a:extLst>
          </p:cNvPr>
          <p:cNvSpPr>
            <a:spLocks noChangeShapeType="1"/>
          </p:cNvSpPr>
          <p:nvPr/>
        </p:nvSpPr>
        <p:spPr bwMode="auto">
          <a:xfrm flipV="1">
            <a:off x="2339975" y="2565400"/>
            <a:ext cx="0" cy="165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046" name="Text Box 30">
            <a:extLst>
              <a:ext uri="{FF2B5EF4-FFF2-40B4-BE49-F238E27FC236}">
                <a16:creationId xmlns:a16="http://schemas.microsoft.com/office/drawing/2014/main" id="{0C06C770-63E0-49F1-89D7-A0F602E7B4D9}"/>
              </a:ext>
            </a:extLst>
          </p:cNvPr>
          <p:cNvSpPr txBox="1">
            <a:spLocks noChangeArrowheads="1"/>
          </p:cNvSpPr>
          <p:nvPr/>
        </p:nvSpPr>
        <p:spPr bwMode="auto">
          <a:xfrm>
            <a:off x="684213" y="2714625"/>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Clock (cycles)</a:t>
            </a:r>
            <a:endParaRPr lang="en-AU" altLang="en-US" sz="1600"/>
          </a:p>
        </p:txBody>
      </p:sp>
      <p:sp>
        <p:nvSpPr>
          <p:cNvPr id="86047" name="Text Box 31">
            <a:extLst>
              <a:ext uri="{FF2B5EF4-FFF2-40B4-BE49-F238E27FC236}">
                <a16:creationId xmlns:a16="http://schemas.microsoft.com/office/drawing/2014/main" id="{640B47B9-B112-4B04-A6E9-85822329223B}"/>
              </a:ext>
            </a:extLst>
          </p:cNvPr>
          <p:cNvSpPr txBox="1">
            <a:spLocks noChangeArrowheads="1"/>
          </p:cNvSpPr>
          <p:nvPr/>
        </p:nvSpPr>
        <p:spPr bwMode="auto">
          <a:xfrm>
            <a:off x="684213" y="3146425"/>
            <a:ext cx="16859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Data transfer</a:t>
            </a:r>
            <a:br>
              <a:rPr lang="en-US" altLang="en-US" sz="1600"/>
            </a:br>
            <a:r>
              <a:rPr lang="en-US" altLang="en-US" sz="1600"/>
              <a:t>and computation</a:t>
            </a:r>
            <a:endParaRPr lang="en-AU" altLang="en-US" sz="1600"/>
          </a:p>
        </p:txBody>
      </p:sp>
      <p:sp>
        <p:nvSpPr>
          <p:cNvPr id="86048" name="Text Box 32">
            <a:extLst>
              <a:ext uri="{FF2B5EF4-FFF2-40B4-BE49-F238E27FC236}">
                <a16:creationId xmlns:a16="http://schemas.microsoft.com/office/drawing/2014/main" id="{490B7442-52C2-447A-A40F-E4BAB0A1A0F8}"/>
              </a:ext>
            </a:extLst>
          </p:cNvPr>
          <p:cNvSpPr txBox="1">
            <a:spLocks noChangeArrowheads="1"/>
          </p:cNvSpPr>
          <p:nvPr/>
        </p:nvSpPr>
        <p:spPr bwMode="auto">
          <a:xfrm>
            <a:off x="684213" y="3794125"/>
            <a:ext cx="1336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Update state</a:t>
            </a:r>
            <a:endParaRPr lang="en-AU" altLang="en-US" sz="1600"/>
          </a:p>
        </p:txBody>
      </p:sp>
      <p:sp>
        <p:nvSpPr>
          <p:cNvPr id="86049" name="Rectangle 33">
            <a:extLst>
              <a:ext uri="{FF2B5EF4-FFF2-40B4-BE49-F238E27FC236}">
                <a16:creationId xmlns:a16="http://schemas.microsoft.com/office/drawing/2014/main" id="{CF1465CD-3A6D-4284-9256-E5A683C68F86}"/>
              </a:ext>
            </a:extLst>
          </p:cNvPr>
          <p:cNvSpPr>
            <a:spLocks noChangeArrowheads="1"/>
          </p:cNvSpPr>
          <p:nvPr/>
        </p:nvSpPr>
        <p:spPr bwMode="auto">
          <a:xfrm>
            <a:off x="2916238" y="2420938"/>
            <a:ext cx="1150937" cy="144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86050" name="Text Box 34">
            <a:extLst>
              <a:ext uri="{FF2B5EF4-FFF2-40B4-BE49-F238E27FC236}">
                <a16:creationId xmlns:a16="http://schemas.microsoft.com/office/drawing/2014/main" id="{4DB18330-84EC-42BB-909E-5EF0D4A9BFE8}"/>
              </a:ext>
            </a:extLst>
          </p:cNvPr>
          <p:cNvSpPr txBox="1">
            <a:spLocks noChangeArrowheads="1"/>
          </p:cNvSpPr>
          <p:nvPr/>
        </p:nvSpPr>
        <p:spPr bwMode="auto">
          <a:xfrm>
            <a:off x="2843213" y="2281238"/>
            <a:ext cx="1311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Clock period</a:t>
            </a:r>
            <a:endParaRPr lang="en-AU" altLang="en-US" sz="1600"/>
          </a:p>
        </p:txBody>
      </p:sp>
      <p:sp>
        <p:nvSpPr>
          <p:cNvPr id="86051" name="Rectangle 35">
            <a:extLst>
              <a:ext uri="{FF2B5EF4-FFF2-40B4-BE49-F238E27FC236}">
                <a16:creationId xmlns:a16="http://schemas.microsoft.com/office/drawing/2014/main" id="{240CCA56-8C88-4114-B840-F6C81BF8DDFD}"/>
              </a:ext>
            </a:extLst>
          </p:cNvPr>
          <p:cNvSpPr>
            <a:spLocks noChangeArrowheads="1"/>
          </p:cNvSpPr>
          <p:nvPr/>
        </p:nvSpPr>
        <p:spPr bwMode="auto">
          <a:xfrm>
            <a:off x="1182688" y="4437063"/>
            <a:ext cx="77724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a:t>Clock period: duration of a clock cycle</a:t>
            </a:r>
          </a:p>
          <a:p>
            <a:pPr lvl="1" eaLnBrk="1" hangingPunct="1"/>
            <a:r>
              <a:rPr lang="en-US" altLang="en-US" sz="2400"/>
              <a:t>e.g., 250ps = 0.25ns = 250×10</a:t>
            </a:r>
            <a:r>
              <a:rPr lang="en-US" altLang="en-US" sz="2400" baseline="30000"/>
              <a:t>–12</a:t>
            </a:r>
            <a:r>
              <a:rPr lang="en-US" altLang="en-US" sz="2400"/>
              <a:t>s</a:t>
            </a:r>
          </a:p>
          <a:p>
            <a:pPr eaLnBrk="1" hangingPunct="1"/>
            <a:r>
              <a:rPr lang="en-US" altLang="en-US" sz="2800"/>
              <a:t>Clock frequency (rate): cycles per second</a:t>
            </a:r>
          </a:p>
          <a:p>
            <a:pPr lvl="1" eaLnBrk="1" hangingPunct="1"/>
            <a:r>
              <a:rPr lang="en-US" altLang="en-US" sz="2400"/>
              <a:t>e.g., 4.0GHz = 4000MHz = 4.0×10</a:t>
            </a:r>
            <a:r>
              <a:rPr lang="en-US" altLang="en-US" sz="2400" baseline="30000"/>
              <a:t>9</a:t>
            </a:r>
            <a:r>
              <a:rPr lang="en-US" altLang="en-US" sz="2400"/>
              <a:t>Hz</a:t>
            </a:r>
            <a:endParaRPr lang="en-AU" altLang="en-US" sz="2400"/>
          </a:p>
        </p:txBody>
      </p:sp>
      <p:sp>
        <p:nvSpPr>
          <p:cNvPr id="86052" name="Freeform 36">
            <a:extLst>
              <a:ext uri="{FF2B5EF4-FFF2-40B4-BE49-F238E27FC236}">
                <a16:creationId xmlns:a16="http://schemas.microsoft.com/office/drawing/2014/main" id="{55825E7E-A267-47EE-A7BB-9493C702BB04}"/>
              </a:ext>
            </a:extLst>
          </p:cNvPr>
          <p:cNvSpPr>
            <a:spLocks/>
          </p:cNvSpPr>
          <p:nvPr/>
        </p:nvSpPr>
        <p:spPr bwMode="auto">
          <a:xfrm>
            <a:off x="4356100" y="3284538"/>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p:spPr>
        <p:txBody>
          <a:bodyPr/>
          <a:lstStyle/>
          <a:p>
            <a:endParaRPr lang="en-US"/>
          </a:p>
        </p:txBody>
      </p:sp>
      <p:sp>
        <p:nvSpPr>
          <p:cNvPr id="86053" name="Freeform 37">
            <a:extLst>
              <a:ext uri="{FF2B5EF4-FFF2-40B4-BE49-F238E27FC236}">
                <a16:creationId xmlns:a16="http://schemas.microsoft.com/office/drawing/2014/main" id="{20B0CFE7-C2A5-4409-AD6C-EB52DDD2D33C}"/>
              </a:ext>
            </a:extLst>
          </p:cNvPr>
          <p:cNvSpPr>
            <a:spLocks/>
          </p:cNvSpPr>
          <p:nvPr/>
        </p:nvSpPr>
        <p:spPr bwMode="auto">
          <a:xfrm>
            <a:off x="2627313" y="3284538"/>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p:spPr>
        <p:txBody>
          <a:bodyPr/>
          <a:lstStyle/>
          <a:p>
            <a:endParaRPr lang="en-US"/>
          </a:p>
        </p:txBody>
      </p:sp>
      <p:sp>
        <p:nvSpPr>
          <p:cNvPr id="86054" name="Freeform 38">
            <a:extLst>
              <a:ext uri="{FF2B5EF4-FFF2-40B4-BE49-F238E27FC236}">
                <a16:creationId xmlns:a16="http://schemas.microsoft.com/office/drawing/2014/main" id="{46EAD44C-B782-40C8-BC2E-B350606D1B2C}"/>
              </a:ext>
            </a:extLst>
          </p:cNvPr>
          <p:cNvSpPr>
            <a:spLocks/>
          </p:cNvSpPr>
          <p:nvPr/>
        </p:nvSpPr>
        <p:spPr bwMode="auto">
          <a:xfrm>
            <a:off x="6083300" y="3284538"/>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5">
            <a:extLst>
              <a:ext uri="{FF2B5EF4-FFF2-40B4-BE49-F238E27FC236}">
                <a16:creationId xmlns:a16="http://schemas.microsoft.com/office/drawing/2014/main" id="{3B242300-751C-4461-990D-766995EBB2B1}"/>
              </a:ext>
            </a:extLst>
          </p:cNvPr>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fld id="{29A98C83-163A-4466-9B1B-99AC7943D3ED}" type="slidenum">
              <a:rPr lang="en-US" altLang="en-US" sz="1800">
                <a:latin typeface="Calibri" panose="020F0502020204030204" pitchFamily="34" charset="0"/>
              </a:rPr>
              <a:pPr eaLnBrk="1" hangingPunct="1">
                <a:spcBef>
                  <a:spcPct val="0"/>
                </a:spcBef>
                <a:buClrTx/>
                <a:buSzTx/>
                <a:buFontTx/>
                <a:buNone/>
              </a:pPr>
              <a:t>37</a:t>
            </a:fld>
            <a:endParaRPr lang="en-US" altLang="en-US" sz="1800">
              <a:latin typeface="Calibri" panose="020F0502020204030204" pitchFamily="34" charset="0"/>
            </a:endParaRPr>
          </a:p>
        </p:txBody>
      </p:sp>
      <p:sp>
        <p:nvSpPr>
          <p:cNvPr id="88067" name="Footer Placeholder 7">
            <a:extLst>
              <a:ext uri="{FF2B5EF4-FFF2-40B4-BE49-F238E27FC236}">
                <a16:creationId xmlns:a16="http://schemas.microsoft.com/office/drawing/2014/main" id="{2AF9348B-38DC-4300-9DED-454B6E517DA2}"/>
              </a:ext>
            </a:extLst>
          </p:cNvPr>
          <p:cNvSpPr txBox="1">
            <a:spLocks noGrp="1"/>
          </p:cNvSpPr>
          <p:nvPr/>
        </p:nvSpPr>
        <p:spPr bwMode="auto">
          <a:xfrm>
            <a:off x="0" y="6416675"/>
            <a:ext cx="9144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000"/>
              <a:t>Copyright © 2014 Elsevier Inc. All rights reserved.</a:t>
            </a:r>
          </a:p>
        </p:txBody>
      </p:sp>
      <p:sp>
        <p:nvSpPr>
          <p:cNvPr id="88068" name="TextBox 3">
            <a:extLst>
              <a:ext uri="{FF2B5EF4-FFF2-40B4-BE49-F238E27FC236}">
                <a16:creationId xmlns:a16="http://schemas.microsoft.com/office/drawing/2014/main" id="{89BD0061-55DE-4E01-9592-CF333AC05B19}"/>
              </a:ext>
            </a:extLst>
          </p:cNvPr>
          <p:cNvSpPr txBox="1">
            <a:spLocks noChangeArrowheads="1"/>
          </p:cNvSpPr>
          <p:nvPr/>
        </p:nvSpPr>
        <p:spPr bwMode="auto">
          <a:xfrm>
            <a:off x="685800" y="5156200"/>
            <a:ext cx="7772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200">
                <a:solidFill>
                  <a:srgbClr val="000000"/>
                </a:solidFill>
                <a:ea typeface="Times New Roman" panose="02020603050405020304" pitchFamily="18" charset="0"/>
                <a:cs typeface="ITCFranklinGothicStd-Hvy"/>
              </a:rPr>
              <a:t>FIGURE 1.1</a:t>
            </a:r>
            <a:r>
              <a:rPr lang="en-US" altLang="en-US" sz="1200">
                <a:solidFill>
                  <a:srgbClr val="000000"/>
                </a:solidFill>
                <a:ea typeface="Times New Roman" panose="02020603050405020304" pitchFamily="18" charset="0"/>
                <a:cs typeface="MinionPro-Regular" panose="02040503050201020203" pitchFamily="18" charset="0"/>
              </a:rPr>
              <a:t> </a:t>
            </a:r>
            <a:r>
              <a:rPr lang="en-US" altLang="en-US" sz="1200">
                <a:solidFill>
                  <a:srgbClr val="000000"/>
                </a:solidFill>
                <a:ea typeface="Times New Roman" panose="02020603050405020304" pitchFamily="18" charset="0"/>
                <a:cs typeface="ITCFranklinGothicStd-Hvy"/>
              </a:rPr>
              <a:t>The 2</a:t>
            </a:r>
            <a:r>
              <a:rPr lang="en-US" altLang="en-US" sz="1200" baseline="30000">
                <a:solidFill>
                  <a:srgbClr val="000000"/>
                </a:solidFill>
                <a:ea typeface="Times New Roman" panose="02020603050405020304" pitchFamily="18" charset="0"/>
                <a:cs typeface="ITCFranklinGothicStd-Hvy"/>
              </a:rPr>
              <a:t>X</a:t>
            </a:r>
            <a:r>
              <a:rPr lang="en-US" altLang="en-US" sz="1200">
                <a:solidFill>
                  <a:srgbClr val="000000"/>
                </a:solidFill>
                <a:ea typeface="Times New Roman" panose="02020603050405020304" pitchFamily="18" charset="0"/>
                <a:cs typeface="ITCFranklinGothicStd-Hvy"/>
              </a:rPr>
              <a:t> vs. 10</a:t>
            </a:r>
            <a:r>
              <a:rPr lang="en-US" altLang="en-US" sz="1200" baseline="30000">
                <a:solidFill>
                  <a:srgbClr val="000000"/>
                </a:solidFill>
                <a:ea typeface="Times New Roman" panose="02020603050405020304" pitchFamily="18" charset="0"/>
                <a:cs typeface="ITCFranklinGothicStd-Hvy"/>
              </a:rPr>
              <a:t>Y</a:t>
            </a:r>
            <a:r>
              <a:rPr lang="en-US" altLang="en-US" sz="1200">
                <a:solidFill>
                  <a:srgbClr val="000000"/>
                </a:solidFill>
                <a:ea typeface="Times New Roman" panose="02020603050405020304" pitchFamily="18" charset="0"/>
                <a:cs typeface="ITCFranklinGothicStd-Hvy"/>
              </a:rPr>
              <a:t> bytes ambiguity was resolved by adding a binary notation for all the common size terms.</a:t>
            </a:r>
            <a:r>
              <a:rPr lang="en-US" altLang="en-US" sz="1200">
                <a:solidFill>
                  <a:srgbClr val="000000"/>
                </a:solidFill>
                <a:ea typeface="Times New Roman" panose="02020603050405020304" pitchFamily="18" charset="0"/>
                <a:cs typeface="Arial" panose="020B0604020202020204" pitchFamily="34" charset="0"/>
              </a:rPr>
              <a:t> In the last column we note how much larger the binary term is than its corresponding decimal term, which is compounded as we head down the chart. These prefixes work for bits as well as bytes, so </a:t>
            </a:r>
            <a:r>
              <a:rPr lang="en-US" altLang="en-US" sz="1200" i="1">
                <a:solidFill>
                  <a:srgbClr val="000000"/>
                </a:solidFill>
                <a:ea typeface="Times New Roman" panose="02020603050405020304" pitchFamily="18" charset="0"/>
                <a:cs typeface="MinionPro-It" panose="02040503050201090203" pitchFamily="18" charset="0"/>
              </a:rPr>
              <a:t>gigabit</a:t>
            </a:r>
            <a:r>
              <a:rPr lang="en-US" altLang="en-US" sz="1200">
                <a:solidFill>
                  <a:srgbClr val="000000"/>
                </a:solidFill>
                <a:ea typeface="Times New Roman" panose="02020603050405020304" pitchFamily="18" charset="0"/>
                <a:cs typeface="Arial" panose="020B0604020202020204" pitchFamily="34" charset="0"/>
              </a:rPr>
              <a:t> (Gb) is 10</a:t>
            </a:r>
            <a:r>
              <a:rPr lang="en-US" altLang="en-US" sz="1200" baseline="30000">
                <a:solidFill>
                  <a:srgbClr val="000000"/>
                </a:solidFill>
                <a:ea typeface="Times New Roman" panose="02020603050405020304" pitchFamily="18" charset="0"/>
                <a:cs typeface="Arial" panose="020B0604020202020204" pitchFamily="34" charset="0"/>
              </a:rPr>
              <a:t>9</a:t>
            </a:r>
            <a:r>
              <a:rPr lang="en-US" altLang="en-US" sz="1200">
                <a:solidFill>
                  <a:srgbClr val="000000"/>
                </a:solidFill>
                <a:ea typeface="Times New Roman" panose="02020603050405020304" pitchFamily="18" charset="0"/>
                <a:cs typeface="Arial" panose="020B0604020202020204" pitchFamily="34" charset="0"/>
              </a:rPr>
              <a:t> bits while </a:t>
            </a:r>
            <a:r>
              <a:rPr lang="en-US" altLang="en-US" sz="1200" i="1">
                <a:solidFill>
                  <a:srgbClr val="000000"/>
                </a:solidFill>
                <a:ea typeface="Times New Roman" panose="02020603050405020304" pitchFamily="18" charset="0"/>
                <a:cs typeface="MinionPro-It" panose="02040503050201090203" pitchFamily="18" charset="0"/>
              </a:rPr>
              <a:t>gibibits</a:t>
            </a:r>
            <a:r>
              <a:rPr lang="en-US" altLang="en-US" sz="1200">
                <a:solidFill>
                  <a:srgbClr val="000000"/>
                </a:solidFill>
                <a:ea typeface="Times New Roman" panose="02020603050405020304" pitchFamily="18" charset="0"/>
                <a:cs typeface="Arial" panose="020B0604020202020204" pitchFamily="34" charset="0"/>
              </a:rPr>
              <a:t> (Gib) is 2</a:t>
            </a:r>
            <a:r>
              <a:rPr lang="en-US" altLang="en-US" sz="1200" baseline="30000">
                <a:solidFill>
                  <a:srgbClr val="000000"/>
                </a:solidFill>
                <a:ea typeface="Times New Roman" panose="02020603050405020304" pitchFamily="18" charset="0"/>
                <a:cs typeface="Arial" panose="020B0604020202020204" pitchFamily="34" charset="0"/>
              </a:rPr>
              <a:t>30</a:t>
            </a:r>
            <a:r>
              <a:rPr lang="en-US" altLang="en-US" sz="1200">
                <a:solidFill>
                  <a:srgbClr val="000000"/>
                </a:solidFill>
                <a:ea typeface="Times New Roman" panose="02020603050405020304" pitchFamily="18" charset="0"/>
                <a:cs typeface="Arial" panose="020B0604020202020204" pitchFamily="34" charset="0"/>
              </a:rPr>
              <a:t> bits.</a:t>
            </a:r>
            <a:r>
              <a:rPr lang="en-US" altLang="en-US" sz="1200">
                <a:solidFill>
                  <a:srgbClr val="000000"/>
                </a:solidFill>
                <a:cs typeface="Arial" panose="020B0604020202020204" pitchFamily="34" charset="0"/>
              </a:rPr>
              <a:t> </a:t>
            </a:r>
          </a:p>
        </p:txBody>
      </p:sp>
      <p:pic>
        <p:nvPicPr>
          <p:cNvPr id="88069" name="Picture 7" descr="f01-01-9780124077263">
            <a:extLst>
              <a:ext uri="{FF2B5EF4-FFF2-40B4-BE49-F238E27FC236}">
                <a16:creationId xmlns:a16="http://schemas.microsoft.com/office/drawing/2014/main" id="{4894C23F-1DC5-48D0-9C00-C82FA1A19AED}"/>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762000" y="1844675"/>
            <a:ext cx="7696200" cy="252095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3">
            <a:extLst>
              <a:ext uri="{FF2B5EF4-FFF2-40B4-BE49-F238E27FC236}">
                <a16:creationId xmlns:a16="http://schemas.microsoft.com/office/drawing/2014/main" id="{FC8A7171-B240-4EAB-AA51-CC17EF00A427}"/>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55804466-CAF4-46DA-A1FD-B76E009C676F}" type="slidenum">
              <a:rPr lang="en-AU" altLang="en-US" sz="1400" smtClean="0"/>
              <a:pPr>
                <a:spcBef>
                  <a:spcPct val="0"/>
                </a:spcBef>
                <a:buClrTx/>
                <a:buSzTx/>
                <a:buFontTx/>
                <a:buNone/>
              </a:pPr>
              <a:t>38</a:t>
            </a:fld>
            <a:endParaRPr lang="en-AU" altLang="en-US" sz="1400"/>
          </a:p>
        </p:txBody>
      </p:sp>
      <p:sp>
        <p:nvSpPr>
          <p:cNvPr id="90115" name="Rectangle 2">
            <a:extLst>
              <a:ext uri="{FF2B5EF4-FFF2-40B4-BE49-F238E27FC236}">
                <a16:creationId xmlns:a16="http://schemas.microsoft.com/office/drawing/2014/main" id="{21CC533E-5492-4C80-ACC7-4C7BDA3546AF}"/>
              </a:ext>
            </a:extLst>
          </p:cNvPr>
          <p:cNvSpPr>
            <a:spLocks noGrp="1" noChangeArrowheads="1"/>
          </p:cNvSpPr>
          <p:nvPr>
            <p:ph type="title"/>
          </p:nvPr>
        </p:nvSpPr>
        <p:spPr/>
        <p:txBody>
          <a:bodyPr/>
          <a:lstStyle/>
          <a:p>
            <a:pPr eaLnBrk="1" hangingPunct="1"/>
            <a:r>
              <a:rPr lang="en-US" altLang="en-US"/>
              <a:t>CPU Time</a:t>
            </a:r>
            <a:endParaRPr lang="en-AU" altLang="en-US"/>
          </a:p>
        </p:txBody>
      </p:sp>
      <p:sp>
        <p:nvSpPr>
          <p:cNvPr id="90116" name="Rectangle 3">
            <a:extLst>
              <a:ext uri="{FF2B5EF4-FFF2-40B4-BE49-F238E27FC236}">
                <a16:creationId xmlns:a16="http://schemas.microsoft.com/office/drawing/2014/main" id="{AE4837CF-722C-462E-B93F-B6E61B1E31F8}"/>
              </a:ext>
            </a:extLst>
          </p:cNvPr>
          <p:cNvSpPr>
            <a:spLocks noGrp="1" noChangeArrowheads="1"/>
          </p:cNvSpPr>
          <p:nvPr>
            <p:ph type="body" idx="1"/>
          </p:nvPr>
        </p:nvSpPr>
        <p:spPr>
          <a:xfrm>
            <a:off x="684213" y="2968625"/>
            <a:ext cx="8270875" cy="3268663"/>
          </a:xfrm>
        </p:spPr>
        <p:txBody>
          <a:bodyPr/>
          <a:lstStyle/>
          <a:p>
            <a:pPr eaLnBrk="1" hangingPunct="1"/>
            <a:r>
              <a:rPr lang="en-US" altLang="en-US"/>
              <a:t>Performance improved by</a:t>
            </a:r>
          </a:p>
          <a:p>
            <a:pPr lvl="1" eaLnBrk="1" hangingPunct="1"/>
            <a:r>
              <a:rPr lang="en-US" altLang="en-US"/>
              <a:t>Reducing number of clock cycles</a:t>
            </a:r>
          </a:p>
          <a:p>
            <a:pPr lvl="1" eaLnBrk="1" hangingPunct="1"/>
            <a:r>
              <a:rPr lang="en-US" altLang="en-US"/>
              <a:t>Increasing clock rate</a:t>
            </a:r>
          </a:p>
          <a:p>
            <a:pPr lvl="1" eaLnBrk="1" hangingPunct="1"/>
            <a:r>
              <a:rPr lang="en-US" altLang="en-US"/>
              <a:t>Hardware designer must often trade off clock rate against cycle count</a:t>
            </a:r>
            <a:endParaRPr lang="en-AU" altLang="en-US"/>
          </a:p>
        </p:txBody>
      </p:sp>
      <p:graphicFrame>
        <p:nvGraphicFramePr>
          <p:cNvPr id="90117" name="Object 4">
            <a:extLst>
              <a:ext uri="{FF2B5EF4-FFF2-40B4-BE49-F238E27FC236}">
                <a16:creationId xmlns:a16="http://schemas.microsoft.com/office/drawing/2014/main" id="{003863CF-96BB-4030-89D2-F6CA19A0EFD0}"/>
              </a:ext>
            </a:extLst>
          </p:cNvPr>
          <p:cNvGraphicFramePr>
            <a:graphicFrameLocks noChangeAspect="1"/>
          </p:cNvGraphicFramePr>
          <p:nvPr/>
        </p:nvGraphicFramePr>
        <p:xfrm>
          <a:off x="1036638" y="1428750"/>
          <a:ext cx="7459662" cy="1452563"/>
        </p:xfrm>
        <a:graphic>
          <a:graphicData uri="http://schemas.openxmlformats.org/presentationml/2006/ole">
            <mc:AlternateContent xmlns:mc="http://schemas.openxmlformats.org/markup-compatibility/2006">
              <mc:Choice xmlns:v="urn:schemas-microsoft-com:vml" Requires="v">
                <p:oleObj name="Equation" r:id="rId3" imgW="3390900" imgH="660400" progId="Equation.3">
                  <p:embed/>
                </p:oleObj>
              </mc:Choice>
              <mc:Fallback>
                <p:oleObj name="Equation" r:id="rId3" imgW="3390900" imgH="660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638" y="1428750"/>
                        <a:ext cx="7459662" cy="14525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3">
            <a:extLst>
              <a:ext uri="{FF2B5EF4-FFF2-40B4-BE49-F238E27FC236}">
                <a16:creationId xmlns:a16="http://schemas.microsoft.com/office/drawing/2014/main" id="{90F4AAC1-D403-4D55-9470-7FC95A75C04C}"/>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9E6A14AC-94EB-48AB-91B5-D83D48F22B62}" type="slidenum">
              <a:rPr lang="en-AU" altLang="en-US" sz="1400" smtClean="0"/>
              <a:pPr>
                <a:spcBef>
                  <a:spcPct val="0"/>
                </a:spcBef>
                <a:buClrTx/>
                <a:buSzTx/>
                <a:buFontTx/>
                <a:buNone/>
              </a:pPr>
              <a:t>39</a:t>
            </a:fld>
            <a:endParaRPr lang="en-AU" altLang="en-US" sz="1400"/>
          </a:p>
        </p:txBody>
      </p:sp>
      <p:sp>
        <p:nvSpPr>
          <p:cNvPr id="92163" name="Rectangle 2">
            <a:extLst>
              <a:ext uri="{FF2B5EF4-FFF2-40B4-BE49-F238E27FC236}">
                <a16:creationId xmlns:a16="http://schemas.microsoft.com/office/drawing/2014/main" id="{1D4CDC9A-B2DF-43BE-A0C9-199A9DC761BE}"/>
              </a:ext>
            </a:extLst>
          </p:cNvPr>
          <p:cNvSpPr>
            <a:spLocks noGrp="1" noChangeArrowheads="1"/>
          </p:cNvSpPr>
          <p:nvPr>
            <p:ph type="title"/>
          </p:nvPr>
        </p:nvSpPr>
        <p:spPr/>
        <p:txBody>
          <a:bodyPr/>
          <a:lstStyle/>
          <a:p>
            <a:pPr eaLnBrk="1" hangingPunct="1"/>
            <a:r>
              <a:rPr lang="en-US" altLang="en-US"/>
              <a:t>CPU Time Example</a:t>
            </a:r>
            <a:endParaRPr lang="en-AU" altLang="en-US"/>
          </a:p>
        </p:txBody>
      </p:sp>
      <p:sp>
        <p:nvSpPr>
          <p:cNvPr id="92164" name="Rectangle 3">
            <a:extLst>
              <a:ext uri="{FF2B5EF4-FFF2-40B4-BE49-F238E27FC236}">
                <a16:creationId xmlns:a16="http://schemas.microsoft.com/office/drawing/2014/main" id="{AFD220B4-B8AE-4B5C-94C1-7994373B7F26}"/>
              </a:ext>
            </a:extLst>
          </p:cNvPr>
          <p:cNvSpPr>
            <a:spLocks noGrp="1" noChangeArrowheads="1"/>
          </p:cNvSpPr>
          <p:nvPr>
            <p:ph type="body" idx="1"/>
          </p:nvPr>
        </p:nvSpPr>
        <p:spPr>
          <a:xfrm>
            <a:off x="684213" y="1125538"/>
            <a:ext cx="8270875" cy="2917825"/>
          </a:xfrm>
        </p:spPr>
        <p:txBody>
          <a:bodyPr/>
          <a:lstStyle/>
          <a:p>
            <a:pPr eaLnBrk="1" hangingPunct="1"/>
            <a:r>
              <a:rPr lang="en-US" altLang="en-US" sz="2400"/>
              <a:t>Computer A: 2GHz clock, 10s CPU time</a:t>
            </a:r>
          </a:p>
          <a:p>
            <a:pPr eaLnBrk="1" hangingPunct="1"/>
            <a:r>
              <a:rPr lang="en-US" altLang="en-US" sz="2400"/>
              <a:t>Designing Computer B</a:t>
            </a:r>
          </a:p>
          <a:p>
            <a:pPr lvl="1" eaLnBrk="1" hangingPunct="1"/>
            <a:r>
              <a:rPr lang="en-US" altLang="en-US" sz="2000"/>
              <a:t>Aim for 6s CPU time</a:t>
            </a:r>
          </a:p>
          <a:p>
            <a:pPr lvl="1" eaLnBrk="1" hangingPunct="1"/>
            <a:r>
              <a:rPr lang="en-US" altLang="en-US" sz="2000"/>
              <a:t>Can do faster clock, but causes 1.2 × clock cycles</a:t>
            </a:r>
          </a:p>
          <a:p>
            <a:pPr eaLnBrk="1" hangingPunct="1"/>
            <a:r>
              <a:rPr lang="en-US" altLang="en-US" sz="2400"/>
              <a:t>How fast must Computer B clock be?</a:t>
            </a:r>
          </a:p>
        </p:txBody>
      </p:sp>
      <p:graphicFrame>
        <p:nvGraphicFramePr>
          <p:cNvPr id="92165" name="Object 4">
            <a:extLst>
              <a:ext uri="{FF2B5EF4-FFF2-40B4-BE49-F238E27FC236}">
                <a16:creationId xmlns:a16="http://schemas.microsoft.com/office/drawing/2014/main" id="{24A08A14-3892-4071-A537-EA3101357339}"/>
              </a:ext>
            </a:extLst>
          </p:cNvPr>
          <p:cNvGraphicFramePr>
            <a:graphicFrameLocks noChangeAspect="1"/>
          </p:cNvGraphicFramePr>
          <p:nvPr/>
        </p:nvGraphicFramePr>
        <p:xfrm>
          <a:off x="892175" y="3284538"/>
          <a:ext cx="7135813" cy="2946400"/>
        </p:xfrm>
        <a:graphic>
          <a:graphicData uri="http://schemas.openxmlformats.org/presentationml/2006/ole">
            <mc:AlternateContent xmlns:mc="http://schemas.openxmlformats.org/markup-compatibility/2006">
              <mc:Choice xmlns:v="urn:schemas-microsoft-com:vml" Requires="v">
                <p:oleObj name="Equation" r:id="rId3" imgW="3568700" imgH="1473200" progId="Equation.3">
                  <p:embed/>
                </p:oleObj>
              </mc:Choice>
              <mc:Fallback>
                <p:oleObj name="Equation" r:id="rId3" imgW="3568700" imgH="1473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175" y="3284538"/>
                        <a:ext cx="7135813" cy="29464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a:extLst>
              <a:ext uri="{FF2B5EF4-FFF2-40B4-BE49-F238E27FC236}">
                <a16:creationId xmlns:a16="http://schemas.microsoft.com/office/drawing/2014/main" id="{A209135E-8877-4B95-8B18-869B144DD3D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4FF72F99-447A-4CC0-9E2B-B98C0FC73636}" type="slidenum">
              <a:rPr lang="en-AU" altLang="en-US" sz="1400" smtClean="0"/>
              <a:pPr>
                <a:spcBef>
                  <a:spcPct val="0"/>
                </a:spcBef>
                <a:buClrTx/>
                <a:buSzTx/>
                <a:buFontTx/>
                <a:buNone/>
              </a:pPr>
              <a:t>4</a:t>
            </a:fld>
            <a:endParaRPr lang="en-AU" altLang="en-US" sz="1400"/>
          </a:p>
        </p:txBody>
      </p:sp>
      <p:sp>
        <p:nvSpPr>
          <p:cNvPr id="18435" name="Rectangle 2">
            <a:extLst>
              <a:ext uri="{FF2B5EF4-FFF2-40B4-BE49-F238E27FC236}">
                <a16:creationId xmlns:a16="http://schemas.microsoft.com/office/drawing/2014/main" id="{48118CC5-2C5B-4648-B97E-D9E538355094}"/>
              </a:ext>
            </a:extLst>
          </p:cNvPr>
          <p:cNvSpPr>
            <a:spLocks noGrp="1" noChangeArrowheads="1"/>
          </p:cNvSpPr>
          <p:nvPr>
            <p:ph type="title"/>
          </p:nvPr>
        </p:nvSpPr>
        <p:spPr/>
        <p:txBody>
          <a:bodyPr/>
          <a:lstStyle/>
          <a:p>
            <a:pPr eaLnBrk="1" hangingPunct="1"/>
            <a:r>
              <a:rPr lang="en-US" altLang="en-US"/>
              <a:t>The Computer Revolution</a:t>
            </a:r>
            <a:endParaRPr lang="en-AU" altLang="en-US"/>
          </a:p>
        </p:txBody>
      </p:sp>
      <p:sp>
        <p:nvSpPr>
          <p:cNvPr id="18436" name="Rectangle 3">
            <a:extLst>
              <a:ext uri="{FF2B5EF4-FFF2-40B4-BE49-F238E27FC236}">
                <a16:creationId xmlns:a16="http://schemas.microsoft.com/office/drawing/2014/main" id="{9DB6BBD5-A5F5-4B5E-A8C1-4177CED25F50}"/>
              </a:ext>
            </a:extLst>
          </p:cNvPr>
          <p:cNvSpPr>
            <a:spLocks noGrp="1" noChangeArrowheads="1"/>
          </p:cNvSpPr>
          <p:nvPr>
            <p:ph type="body" idx="1"/>
          </p:nvPr>
        </p:nvSpPr>
        <p:spPr/>
        <p:txBody>
          <a:bodyPr/>
          <a:lstStyle/>
          <a:p>
            <a:pPr eaLnBrk="1" hangingPunct="1"/>
            <a:r>
              <a:rPr lang="en-US" altLang="en-US"/>
              <a:t>Progress in computer technology</a:t>
            </a:r>
          </a:p>
          <a:p>
            <a:pPr lvl="1" eaLnBrk="1" hangingPunct="1"/>
            <a:r>
              <a:rPr lang="en-US" altLang="en-US"/>
              <a:t>Underpinned by Moore’s Law </a:t>
            </a:r>
          </a:p>
          <a:p>
            <a:pPr eaLnBrk="1" hangingPunct="1"/>
            <a:r>
              <a:rPr lang="en-US" altLang="en-US"/>
              <a:t>Makes novel applications feasible</a:t>
            </a:r>
          </a:p>
          <a:p>
            <a:pPr lvl="1" eaLnBrk="1" hangingPunct="1"/>
            <a:r>
              <a:rPr lang="en-US" altLang="en-US"/>
              <a:t>Computers in automobiles</a:t>
            </a:r>
          </a:p>
          <a:p>
            <a:pPr lvl="1" eaLnBrk="1" hangingPunct="1"/>
            <a:r>
              <a:rPr lang="en-US" altLang="en-US"/>
              <a:t>Cell phones</a:t>
            </a:r>
          </a:p>
          <a:p>
            <a:pPr lvl="1" eaLnBrk="1" hangingPunct="1"/>
            <a:r>
              <a:rPr lang="en-US" altLang="en-US"/>
              <a:t>Human genome project</a:t>
            </a:r>
          </a:p>
          <a:p>
            <a:pPr lvl="1" eaLnBrk="1" hangingPunct="1"/>
            <a:r>
              <a:rPr lang="en-US" altLang="en-US"/>
              <a:t>World Wide Web</a:t>
            </a:r>
          </a:p>
          <a:p>
            <a:pPr lvl="1" eaLnBrk="1" hangingPunct="1"/>
            <a:r>
              <a:rPr lang="en-US" altLang="en-US"/>
              <a:t>Search Engines</a:t>
            </a:r>
          </a:p>
          <a:p>
            <a:pPr eaLnBrk="1" hangingPunct="1"/>
            <a:r>
              <a:rPr lang="en-US" altLang="en-US"/>
              <a:t>Computers are pervasive</a:t>
            </a:r>
          </a:p>
        </p:txBody>
      </p:sp>
      <p:sp>
        <p:nvSpPr>
          <p:cNvPr id="18437" name="Text Box 4">
            <a:extLst>
              <a:ext uri="{FF2B5EF4-FFF2-40B4-BE49-F238E27FC236}">
                <a16:creationId xmlns:a16="http://schemas.microsoft.com/office/drawing/2014/main" id="{4FD0014A-091A-4809-BB58-1F24B8291D02}"/>
              </a:ext>
            </a:extLst>
          </p:cNvPr>
          <p:cNvSpPr txBox="1">
            <a:spLocks noChangeArrowheads="1"/>
          </p:cNvSpPr>
          <p:nvPr/>
        </p:nvSpPr>
        <p:spPr bwMode="auto">
          <a:xfrm rot="5400000">
            <a:off x="8016875" y="760413"/>
            <a:ext cx="1887538"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§1.1 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3">
            <a:extLst>
              <a:ext uri="{FF2B5EF4-FFF2-40B4-BE49-F238E27FC236}">
                <a16:creationId xmlns:a16="http://schemas.microsoft.com/office/drawing/2014/main" id="{A0DD9020-2F87-4266-9183-AA95CDE3C47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2A877FF5-0A11-4630-8207-BD4BD57E574B}" type="slidenum">
              <a:rPr lang="en-AU" altLang="en-US" sz="1400" smtClean="0"/>
              <a:pPr>
                <a:spcBef>
                  <a:spcPct val="0"/>
                </a:spcBef>
                <a:buClrTx/>
                <a:buSzTx/>
                <a:buFontTx/>
                <a:buNone/>
              </a:pPr>
              <a:t>40</a:t>
            </a:fld>
            <a:endParaRPr lang="en-AU" altLang="en-US" sz="1400"/>
          </a:p>
        </p:txBody>
      </p:sp>
      <p:sp>
        <p:nvSpPr>
          <p:cNvPr id="94211" name="Rectangle 2">
            <a:extLst>
              <a:ext uri="{FF2B5EF4-FFF2-40B4-BE49-F238E27FC236}">
                <a16:creationId xmlns:a16="http://schemas.microsoft.com/office/drawing/2014/main" id="{BC151D5D-1D89-47FB-9887-B4F596A8C036}"/>
              </a:ext>
            </a:extLst>
          </p:cNvPr>
          <p:cNvSpPr>
            <a:spLocks noGrp="1" noChangeArrowheads="1"/>
          </p:cNvSpPr>
          <p:nvPr>
            <p:ph type="title"/>
          </p:nvPr>
        </p:nvSpPr>
        <p:spPr/>
        <p:txBody>
          <a:bodyPr/>
          <a:lstStyle/>
          <a:p>
            <a:pPr eaLnBrk="1" hangingPunct="1"/>
            <a:r>
              <a:rPr lang="en-US" altLang="en-US"/>
              <a:t>Instruction Count and CPI</a:t>
            </a:r>
            <a:endParaRPr lang="en-AU" altLang="en-US"/>
          </a:p>
        </p:txBody>
      </p:sp>
      <p:sp>
        <p:nvSpPr>
          <p:cNvPr id="94212" name="Rectangle 3">
            <a:extLst>
              <a:ext uri="{FF2B5EF4-FFF2-40B4-BE49-F238E27FC236}">
                <a16:creationId xmlns:a16="http://schemas.microsoft.com/office/drawing/2014/main" id="{754BCD0D-0513-45BF-BC76-2782223905C2}"/>
              </a:ext>
            </a:extLst>
          </p:cNvPr>
          <p:cNvSpPr>
            <a:spLocks noGrp="1" noChangeArrowheads="1"/>
          </p:cNvSpPr>
          <p:nvPr>
            <p:ph type="body" idx="1"/>
          </p:nvPr>
        </p:nvSpPr>
        <p:spPr>
          <a:xfrm>
            <a:off x="1182688" y="3462338"/>
            <a:ext cx="7772400" cy="2774950"/>
          </a:xfrm>
        </p:spPr>
        <p:txBody>
          <a:bodyPr/>
          <a:lstStyle/>
          <a:p>
            <a:pPr eaLnBrk="1" hangingPunct="1"/>
            <a:r>
              <a:rPr lang="en-US" altLang="en-US" sz="2800"/>
              <a:t>Instruction Count for a program</a:t>
            </a:r>
          </a:p>
          <a:p>
            <a:pPr lvl="1" eaLnBrk="1" hangingPunct="1"/>
            <a:r>
              <a:rPr lang="en-US" altLang="en-US" sz="2400"/>
              <a:t>Determined by program, ISA and compiler</a:t>
            </a:r>
          </a:p>
          <a:p>
            <a:pPr eaLnBrk="1" hangingPunct="1"/>
            <a:r>
              <a:rPr lang="en-US" altLang="en-US" sz="2800"/>
              <a:t>Average cycles per instruction</a:t>
            </a:r>
          </a:p>
          <a:p>
            <a:pPr lvl="1" eaLnBrk="1" hangingPunct="1"/>
            <a:r>
              <a:rPr lang="en-US" altLang="en-US" sz="2400"/>
              <a:t>Determined by CPU hardware</a:t>
            </a:r>
          </a:p>
          <a:p>
            <a:pPr lvl="1" eaLnBrk="1" hangingPunct="1"/>
            <a:r>
              <a:rPr lang="en-US" altLang="en-US" sz="2400"/>
              <a:t>If different instructions have different CPI</a:t>
            </a:r>
          </a:p>
          <a:p>
            <a:pPr lvl="2" eaLnBrk="1" hangingPunct="1"/>
            <a:r>
              <a:rPr lang="en-US" altLang="en-US" sz="2000"/>
              <a:t>Average CPI affected by instruction mix</a:t>
            </a:r>
            <a:endParaRPr lang="en-AU" altLang="en-US" sz="2000"/>
          </a:p>
        </p:txBody>
      </p:sp>
      <p:graphicFrame>
        <p:nvGraphicFramePr>
          <p:cNvPr id="94213" name="Object 4">
            <a:extLst>
              <a:ext uri="{FF2B5EF4-FFF2-40B4-BE49-F238E27FC236}">
                <a16:creationId xmlns:a16="http://schemas.microsoft.com/office/drawing/2014/main" id="{63E86167-A417-4F07-82A6-32B67D67ADF0}"/>
              </a:ext>
            </a:extLst>
          </p:cNvPr>
          <p:cNvGraphicFramePr>
            <a:graphicFrameLocks noChangeAspect="1"/>
          </p:cNvGraphicFramePr>
          <p:nvPr/>
        </p:nvGraphicFramePr>
        <p:xfrm>
          <a:off x="706438" y="1319213"/>
          <a:ext cx="8129587" cy="2063750"/>
        </p:xfrm>
        <a:graphic>
          <a:graphicData uri="http://schemas.openxmlformats.org/presentationml/2006/ole">
            <mc:AlternateContent xmlns:mc="http://schemas.openxmlformats.org/markup-compatibility/2006">
              <mc:Choice xmlns:v="urn:schemas-microsoft-com:vml" Requires="v">
                <p:oleObj name="Equation" r:id="rId3" imgW="3695700" imgH="939800" progId="Equation.3">
                  <p:embed/>
                </p:oleObj>
              </mc:Choice>
              <mc:Fallback>
                <p:oleObj name="Equation" r:id="rId3" imgW="3695700" imgH="939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438" y="1319213"/>
                        <a:ext cx="8129587" cy="206375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3">
            <a:extLst>
              <a:ext uri="{FF2B5EF4-FFF2-40B4-BE49-F238E27FC236}">
                <a16:creationId xmlns:a16="http://schemas.microsoft.com/office/drawing/2014/main" id="{7F780E59-FD94-4A24-A7ED-B4C2DD77A97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D806F8CB-053F-41CF-BCCF-9637710E957C}" type="slidenum">
              <a:rPr lang="en-AU" altLang="en-US" sz="1400" smtClean="0"/>
              <a:pPr>
                <a:spcBef>
                  <a:spcPct val="0"/>
                </a:spcBef>
                <a:buClrTx/>
                <a:buSzTx/>
                <a:buFontTx/>
                <a:buNone/>
              </a:pPr>
              <a:t>41</a:t>
            </a:fld>
            <a:endParaRPr lang="en-AU" altLang="en-US" sz="1400"/>
          </a:p>
        </p:txBody>
      </p:sp>
      <p:sp>
        <p:nvSpPr>
          <p:cNvPr id="96259" name="Rectangle 2">
            <a:extLst>
              <a:ext uri="{FF2B5EF4-FFF2-40B4-BE49-F238E27FC236}">
                <a16:creationId xmlns:a16="http://schemas.microsoft.com/office/drawing/2014/main" id="{8E3DC5FB-9C4E-421D-800A-7B4B4A407986}"/>
              </a:ext>
            </a:extLst>
          </p:cNvPr>
          <p:cNvSpPr>
            <a:spLocks noGrp="1" noChangeArrowheads="1"/>
          </p:cNvSpPr>
          <p:nvPr>
            <p:ph type="title"/>
          </p:nvPr>
        </p:nvSpPr>
        <p:spPr/>
        <p:txBody>
          <a:bodyPr/>
          <a:lstStyle/>
          <a:p>
            <a:pPr eaLnBrk="1" hangingPunct="1"/>
            <a:r>
              <a:rPr lang="en-US" altLang="en-US"/>
              <a:t>CPI Example</a:t>
            </a:r>
            <a:endParaRPr lang="en-AU" altLang="en-US"/>
          </a:p>
        </p:txBody>
      </p:sp>
      <p:sp>
        <p:nvSpPr>
          <p:cNvPr id="96260" name="Rectangle 3">
            <a:extLst>
              <a:ext uri="{FF2B5EF4-FFF2-40B4-BE49-F238E27FC236}">
                <a16:creationId xmlns:a16="http://schemas.microsoft.com/office/drawing/2014/main" id="{F6E854DF-A890-42AA-BDF9-A14EC3B56A86}"/>
              </a:ext>
            </a:extLst>
          </p:cNvPr>
          <p:cNvSpPr>
            <a:spLocks noGrp="1" noChangeArrowheads="1"/>
          </p:cNvSpPr>
          <p:nvPr>
            <p:ph type="body" idx="1"/>
          </p:nvPr>
        </p:nvSpPr>
        <p:spPr>
          <a:xfrm>
            <a:off x="684213" y="1125538"/>
            <a:ext cx="8270875" cy="2016125"/>
          </a:xfrm>
        </p:spPr>
        <p:txBody>
          <a:bodyPr/>
          <a:lstStyle/>
          <a:p>
            <a:pPr eaLnBrk="1" hangingPunct="1">
              <a:lnSpc>
                <a:spcPct val="90000"/>
              </a:lnSpc>
            </a:pPr>
            <a:r>
              <a:rPr lang="en-US" altLang="en-US" sz="2800"/>
              <a:t>Computer A: Cycle Time = 250ps, CPI = 2.0</a:t>
            </a:r>
          </a:p>
          <a:p>
            <a:pPr eaLnBrk="1" hangingPunct="1">
              <a:lnSpc>
                <a:spcPct val="90000"/>
              </a:lnSpc>
            </a:pPr>
            <a:r>
              <a:rPr lang="en-US" altLang="en-US" sz="2800"/>
              <a:t>Computer B: Cycle Time = 500ps, CPI = 1.2</a:t>
            </a:r>
          </a:p>
          <a:p>
            <a:pPr eaLnBrk="1" hangingPunct="1">
              <a:lnSpc>
                <a:spcPct val="90000"/>
              </a:lnSpc>
            </a:pPr>
            <a:r>
              <a:rPr lang="en-US" altLang="en-US" sz="2800"/>
              <a:t>Same ISA</a:t>
            </a:r>
          </a:p>
          <a:p>
            <a:pPr eaLnBrk="1" hangingPunct="1">
              <a:lnSpc>
                <a:spcPct val="90000"/>
              </a:lnSpc>
            </a:pPr>
            <a:r>
              <a:rPr lang="en-US" altLang="en-US" sz="2800"/>
              <a:t>Which is faster, and by how much?</a:t>
            </a:r>
            <a:endParaRPr lang="en-AU" altLang="en-US" sz="2800"/>
          </a:p>
        </p:txBody>
      </p:sp>
      <p:graphicFrame>
        <p:nvGraphicFramePr>
          <p:cNvPr id="96261" name="Object 4">
            <a:extLst>
              <a:ext uri="{FF2B5EF4-FFF2-40B4-BE49-F238E27FC236}">
                <a16:creationId xmlns:a16="http://schemas.microsoft.com/office/drawing/2014/main" id="{FDA158CA-FC4B-4323-B8A9-A01F1CB02BCB}"/>
              </a:ext>
            </a:extLst>
          </p:cNvPr>
          <p:cNvGraphicFramePr>
            <a:graphicFrameLocks noChangeAspect="1"/>
          </p:cNvGraphicFramePr>
          <p:nvPr/>
        </p:nvGraphicFramePr>
        <p:xfrm>
          <a:off x="1066800" y="3141663"/>
          <a:ext cx="7034213" cy="2997200"/>
        </p:xfrm>
        <a:graphic>
          <a:graphicData uri="http://schemas.openxmlformats.org/presentationml/2006/ole">
            <mc:AlternateContent xmlns:mc="http://schemas.openxmlformats.org/markup-compatibility/2006">
              <mc:Choice xmlns:v="urn:schemas-microsoft-com:vml" Requires="v">
                <p:oleObj name="Equation" r:id="rId3" imgW="3517900" imgH="1498600" progId="Equation.3">
                  <p:embed/>
                </p:oleObj>
              </mc:Choice>
              <mc:Fallback>
                <p:oleObj name="Equation" r:id="rId3" imgW="3517900" imgH="149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141663"/>
                        <a:ext cx="7034213" cy="29972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62" name="AutoShape 5">
            <a:extLst>
              <a:ext uri="{FF2B5EF4-FFF2-40B4-BE49-F238E27FC236}">
                <a16:creationId xmlns:a16="http://schemas.microsoft.com/office/drawing/2014/main" id="{78091FC9-59E8-4258-8E8C-7636673FA029}"/>
              </a:ext>
            </a:extLst>
          </p:cNvPr>
          <p:cNvSpPr>
            <a:spLocks/>
          </p:cNvSpPr>
          <p:nvPr/>
        </p:nvSpPr>
        <p:spPr bwMode="auto">
          <a:xfrm>
            <a:off x="7164388" y="3717925"/>
            <a:ext cx="1722437" cy="360363"/>
          </a:xfrm>
          <a:prstGeom prst="borderCallout1">
            <a:avLst>
              <a:gd name="adj1" fmla="val 31718"/>
              <a:gd name="adj2" fmla="val -4426"/>
              <a:gd name="adj3" fmla="val 48019"/>
              <a:gd name="adj4" fmla="val -55574"/>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A is faster…</a:t>
            </a:r>
            <a:endParaRPr lang="en-AU" altLang="en-US" sz="1800"/>
          </a:p>
        </p:txBody>
      </p:sp>
      <p:sp>
        <p:nvSpPr>
          <p:cNvPr id="96263" name="AutoShape 6">
            <a:extLst>
              <a:ext uri="{FF2B5EF4-FFF2-40B4-BE49-F238E27FC236}">
                <a16:creationId xmlns:a16="http://schemas.microsoft.com/office/drawing/2014/main" id="{35DEAF22-40BE-4B57-8CB8-175BC4332424}"/>
              </a:ext>
            </a:extLst>
          </p:cNvPr>
          <p:cNvSpPr>
            <a:spLocks/>
          </p:cNvSpPr>
          <p:nvPr/>
        </p:nvSpPr>
        <p:spPr bwMode="auto">
          <a:xfrm>
            <a:off x="7164388" y="5518150"/>
            <a:ext cx="1722437" cy="360363"/>
          </a:xfrm>
          <a:prstGeom prst="borderCallout1">
            <a:avLst>
              <a:gd name="adj1" fmla="val 31718"/>
              <a:gd name="adj2" fmla="val -4426"/>
              <a:gd name="adj3" fmla="val 22468"/>
              <a:gd name="adj4" fmla="val -129403"/>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…by this much</a:t>
            </a:r>
            <a:endParaRPr lang="en-AU" altLang="en-US" sz="1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3">
            <a:extLst>
              <a:ext uri="{FF2B5EF4-FFF2-40B4-BE49-F238E27FC236}">
                <a16:creationId xmlns:a16="http://schemas.microsoft.com/office/drawing/2014/main" id="{D4BC66F5-D2D7-421D-B8B7-02B6039254E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A2A6591-8337-4FB7-A8FF-C4A31462732C}" type="slidenum">
              <a:rPr lang="en-AU" altLang="en-US" sz="1400" smtClean="0"/>
              <a:pPr>
                <a:spcBef>
                  <a:spcPct val="0"/>
                </a:spcBef>
                <a:buClrTx/>
                <a:buSzTx/>
                <a:buFontTx/>
                <a:buNone/>
              </a:pPr>
              <a:t>42</a:t>
            </a:fld>
            <a:endParaRPr lang="en-AU" altLang="en-US" sz="1400"/>
          </a:p>
        </p:txBody>
      </p:sp>
      <p:sp>
        <p:nvSpPr>
          <p:cNvPr id="98307" name="Rectangle 2">
            <a:extLst>
              <a:ext uri="{FF2B5EF4-FFF2-40B4-BE49-F238E27FC236}">
                <a16:creationId xmlns:a16="http://schemas.microsoft.com/office/drawing/2014/main" id="{9ECF9959-3DA4-43F8-B7EB-17DDC39DF2A0}"/>
              </a:ext>
            </a:extLst>
          </p:cNvPr>
          <p:cNvSpPr>
            <a:spLocks noGrp="1" noChangeArrowheads="1"/>
          </p:cNvSpPr>
          <p:nvPr>
            <p:ph type="title"/>
          </p:nvPr>
        </p:nvSpPr>
        <p:spPr/>
        <p:txBody>
          <a:bodyPr/>
          <a:lstStyle/>
          <a:p>
            <a:pPr eaLnBrk="1" hangingPunct="1"/>
            <a:r>
              <a:rPr lang="en-US" altLang="en-US"/>
              <a:t>CPI in More Detail</a:t>
            </a:r>
            <a:endParaRPr lang="en-AU" altLang="en-US"/>
          </a:p>
        </p:txBody>
      </p:sp>
      <p:sp>
        <p:nvSpPr>
          <p:cNvPr id="98308" name="Rectangle 3">
            <a:extLst>
              <a:ext uri="{FF2B5EF4-FFF2-40B4-BE49-F238E27FC236}">
                <a16:creationId xmlns:a16="http://schemas.microsoft.com/office/drawing/2014/main" id="{1E8FC17C-8F07-49F5-AA7D-8EC18AE44E03}"/>
              </a:ext>
            </a:extLst>
          </p:cNvPr>
          <p:cNvSpPr>
            <a:spLocks noGrp="1" noChangeArrowheads="1"/>
          </p:cNvSpPr>
          <p:nvPr>
            <p:ph type="body" idx="1"/>
          </p:nvPr>
        </p:nvSpPr>
        <p:spPr>
          <a:xfrm>
            <a:off x="684213" y="1125538"/>
            <a:ext cx="8270875" cy="1228725"/>
          </a:xfrm>
        </p:spPr>
        <p:txBody>
          <a:bodyPr/>
          <a:lstStyle/>
          <a:p>
            <a:pPr eaLnBrk="1" hangingPunct="1"/>
            <a:r>
              <a:rPr lang="en-US" altLang="en-US"/>
              <a:t>If different instruction classes take different numbers of cycles</a:t>
            </a:r>
            <a:endParaRPr lang="en-AU" altLang="en-US"/>
          </a:p>
        </p:txBody>
      </p:sp>
      <p:graphicFrame>
        <p:nvGraphicFramePr>
          <p:cNvPr id="98309" name="Object 4">
            <a:extLst>
              <a:ext uri="{FF2B5EF4-FFF2-40B4-BE49-F238E27FC236}">
                <a16:creationId xmlns:a16="http://schemas.microsoft.com/office/drawing/2014/main" id="{645FD4AD-8CA9-48A4-B52D-BFAA57424580}"/>
              </a:ext>
            </a:extLst>
          </p:cNvPr>
          <p:cNvGraphicFramePr>
            <a:graphicFrameLocks noChangeAspect="1"/>
          </p:cNvGraphicFramePr>
          <p:nvPr/>
        </p:nvGraphicFramePr>
        <p:xfrm>
          <a:off x="488950" y="2420938"/>
          <a:ext cx="8326438" cy="949325"/>
        </p:xfrm>
        <a:graphic>
          <a:graphicData uri="http://schemas.openxmlformats.org/presentationml/2006/ole">
            <mc:AlternateContent xmlns:mc="http://schemas.openxmlformats.org/markup-compatibility/2006">
              <mc:Choice xmlns:v="urn:schemas-microsoft-com:vml" Requires="v">
                <p:oleObj name="Equation" r:id="rId3" imgW="3784600" imgH="431800" progId="Equation.3">
                  <p:embed/>
                </p:oleObj>
              </mc:Choice>
              <mc:Fallback>
                <p:oleObj name="Equation" r:id="rId3" imgW="37846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 y="2420938"/>
                        <a:ext cx="8326438" cy="94932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0" name="Rectangle 5">
            <a:extLst>
              <a:ext uri="{FF2B5EF4-FFF2-40B4-BE49-F238E27FC236}">
                <a16:creationId xmlns:a16="http://schemas.microsoft.com/office/drawing/2014/main" id="{39EBFAE7-D992-4F34-9D99-57DD4D537036}"/>
              </a:ext>
            </a:extLst>
          </p:cNvPr>
          <p:cNvSpPr>
            <a:spLocks noChangeArrowheads="1"/>
          </p:cNvSpPr>
          <p:nvPr/>
        </p:nvSpPr>
        <p:spPr bwMode="auto">
          <a:xfrm>
            <a:off x="1182688" y="357346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a:t>Weighted average CPI</a:t>
            </a:r>
            <a:endParaRPr lang="en-AU" altLang="en-US"/>
          </a:p>
        </p:txBody>
      </p:sp>
      <p:graphicFrame>
        <p:nvGraphicFramePr>
          <p:cNvPr id="98311" name="Object 6">
            <a:extLst>
              <a:ext uri="{FF2B5EF4-FFF2-40B4-BE49-F238E27FC236}">
                <a16:creationId xmlns:a16="http://schemas.microsoft.com/office/drawing/2014/main" id="{33D71E9D-61F9-45DB-98C4-F70A4A81A40E}"/>
              </a:ext>
            </a:extLst>
          </p:cNvPr>
          <p:cNvGraphicFramePr>
            <a:graphicFrameLocks noChangeAspect="1"/>
          </p:cNvGraphicFramePr>
          <p:nvPr/>
        </p:nvGraphicFramePr>
        <p:xfrm>
          <a:off x="488950" y="4305300"/>
          <a:ext cx="8455025" cy="995363"/>
        </p:xfrm>
        <a:graphic>
          <a:graphicData uri="http://schemas.openxmlformats.org/presentationml/2006/ole">
            <mc:AlternateContent xmlns:mc="http://schemas.openxmlformats.org/markup-compatibility/2006">
              <mc:Choice xmlns:v="urn:schemas-microsoft-com:vml" Requires="v">
                <p:oleObj name="Equation" r:id="rId5" imgW="4737100" imgH="558800" progId="Equation.3">
                  <p:embed/>
                </p:oleObj>
              </mc:Choice>
              <mc:Fallback>
                <p:oleObj name="Equation" r:id="rId5" imgW="4737100" imgH="558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50" y="4305300"/>
                        <a:ext cx="8455025" cy="9953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12" name="AutoShape 7">
            <a:extLst>
              <a:ext uri="{FF2B5EF4-FFF2-40B4-BE49-F238E27FC236}">
                <a16:creationId xmlns:a16="http://schemas.microsoft.com/office/drawing/2014/main" id="{1672905C-C2FC-461D-86AE-FB0F2B17B6E2}"/>
              </a:ext>
            </a:extLst>
          </p:cNvPr>
          <p:cNvSpPr>
            <a:spLocks/>
          </p:cNvSpPr>
          <p:nvPr/>
        </p:nvSpPr>
        <p:spPr bwMode="auto">
          <a:xfrm rot="5400000">
            <a:off x="6947694" y="4293394"/>
            <a:ext cx="215900" cy="2376488"/>
          </a:xfrm>
          <a:prstGeom prst="rightBrace">
            <a:avLst>
              <a:gd name="adj1" fmla="val 9172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98313" name="Text Box 8">
            <a:extLst>
              <a:ext uri="{FF2B5EF4-FFF2-40B4-BE49-F238E27FC236}">
                <a16:creationId xmlns:a16="http://schemas.microsoft.com/office/drawing/2014/main" id="{9E36F715-52A5-4E19-8810-5A08883B54ED}"/>
              </a:ext>
            </a:extLst>
          </p:cNvPr>
          <p:cNvSpPr txBox="1">
            <a:spLocks noChangeArrowheads="1"/>
          </p:cNvSpPr>
          <p:nvPr/>
        </p:nvSpPr>
        <p:spPr bwMode="auto">
          <a:xfrm>
            <a:off x="5994400" y="5649913"/>
            <a:ext cx="2085975" cy="376237"/>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Relative frequency</a:t>
            </a:r>
            <a:endParaRPr lang="en-AU" altLang="en-US" sz="1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3">
            <a:extLst>
              <a:ext uri="{FF2B5EF4-FFF2-40B4-BE49-F238E27FC236}">
                <a16:creationId xmlns:a16="http://schemas.microsoft.com/office/drawing/2014/main" id="{AC8D4817-2071-4170-AFBE-E9150D9D28A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2B2F32A7-3B46-4FC4-9EEA-3CD239E5EC79}" type="slidenum">
              <a:rPr lang="en-AU" altLang="en-US" sz="1400" smtClean="0"/>
              <a:pPr>
                <a:spcBef>
                  <a:spcPct val="0"/>
                </a:spcBef>
                <a:buClrTx/>
                <a:buSzTx/>
                <a:buFontTx/>
                <a:buNone/>
              </a:pPr>
              <a:t>43</a:t>
            </a:fld>
            <a:endParaRPr lang="en-AU" altLang="en-US" sz="1400"/>
          </a:p>
        </p:txBody>
      </p:sp>
      <p:sp>
        <p:nvSpPr>
          <p:cNvPr id="100355" name="Rectangle 2">
            <a:extLst>
              <a:ext uri="{FF2B5EF4-FFF2-40B4-BE49-F238E27FC236}">
                <a16:creationId xmlns:a16="http://schemas.microsoft.com/office/drawing/2014/main" id="{843506BC-8D4A-4FB0-BD9F-8FA6F0B65629}"/>
              </a:ext>
            </a:extLst>
          </p:cNvPr>
          <p:cNvSpPr>
            <a:spLocks noGrp="1" noChangeArrowheads="1"/>
          </p:cNvSpPr>
          <p:nvPr>
            <p:ph type="title"/>
          </p:nvPr>
        </p:nvSpPr>
        <p:spPr/>
        <p:txBody>
          <a:bodyPr/>
          <a:lstStyle/>
          <a:p>
            <a:pPr eaLnBrk="1" hangingPunct="1"/>
            <a:r>
              <a:rPr lang="en-US" altLang="en-US"/>
              <a:t>CPI Example</a:t>
            </a:r>
            <a:endParaRPr lang="en-AU" altLang="en-US"/>
          </a:p>
        </p:txBody>
      </p:sp>
      <p:sp>
        <p:nvSpPr>
          <p:cNvPr id="100356" name="Rectangle 3">
            <a:extLst>
              <a:ext uri="{FF2B5EF4-FFF2-40B4-BE49-F238E27FC236}">
                <a16:creationId xmlns:a16="http://schemas.microsoft.com/office/drawing/2014/main" id="{33945181-E5FE-49F2-996F-C2ED14FE7ED6}"/>
              </a:ext>
            </a:extLst>
          </p:cNvPr>
          <p:cNvSpPr>
            <a:spLocks noGrp="1" noChangeArrowheads="1"/>
          </p:cNvSpPr>
          <p:nvPr>
            <p:ph type="body" idx="1"/>
          </p:nvPr>
        </p:nvSpPr>
        <p:spPr>
          <a:xfrm>
            <a:off x="684213" y="1125538"/>
            <a:ext cx="8270875" cy="996950"/>
          </a:xfrm>
        </p:spPr>
        <p:txBody>
          <a:bodyPr/>
          <a:lstStyle/>
          <a:p>
            <a:pPr eaLnBrk="1" hangingPunct="1">
              <a:lnSpc>
                <a:spcPct val="90000"/>
              </a:lnSpc>
            </a:pPr>
            <a:r>
              <a:rPr lang="en-US" altLang="en-US" sz="2800"/>
              <a:t>Alternative compiled code sequences using instructions in classes A, B, C</a:t>
            </a:r>
            <a:endParaRPr lang="en-AU" altLang="en-US" sz="2800"/>
          </a:p>
        </p:txBody>
      </p:sp>
      <p:graphicFrame>
        <p:nvGraphicFramePr>
          <p:cNvPr id="321576" name="Group 40">
            <a:extLst>
              <a:ext uri="{FF2B5EF4-FFF2-40B4-BE49-F238E27FC236}">
                <a16:creationId xmlns:a16="http://schemas.microsoft.com/office/drawing/2014/main" id="{A76537EA-E7F9-4F2E-8BB4-FCF39D09D19A}"/>
              </a:ext>
            </a:extLst>
          </p:cNvPr>
          <p:cNvGraphicFramePr>
            <a:graphicFrameLocks noGrp="1"/>
          </p:cNvGraphicFramePr>
          <p:nvPr/>
        </p:nvGraphicFramePr>
        <p:xfrm>
          <a:off x="1619250" y="2276475"/>
          <a:ext cx="6600825" cy="1592263"/>
        </p:xfrm>
        <a:graphic>
          <a:graphicData uri="http://schemas.openxmlformats.org/drawingml/2006/table">
            <a:tbl>
              <a:tblPr/>
              <a:tblGrid>
                <a:gridCol w="2520950">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tblGrid>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Class</a:t>
                      </a:r>
                      <a:endParaRPr kumimoji="0" lang="en-AU" sz="2000" b="0" i="0" u="none" strike="noStrike" cap="none" normalizeH="0" baseline="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A</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B</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C</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CPI for class</a:t>
                      </a:r>
                      <a:endParaRPr kumimoji="0" lang="en-AU" sz="2000" b="0" i="0" u="none" strike="noStrike" cap="none" normalizeH="0" baseline="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2</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3</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IC in sequence 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2</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2</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330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IC in sequence 2</a:t>
                      </a:r>
                      <a:endParaRPr kumimoji="0" lang="en-AU" sz="2000" b="0" i="0" u="none" strike="noStrike" cap="none" normalizeH="0" baseline="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4</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0384" name="Rectangle 31">
            <a:extLst>
              <a:ext uri="{FF2B5EF4-FFF2-40B4-BE49-F238E27FC236}">
                <a16:creationId xmlns:a16="http://schemas.microsoft.com/office/drawing/2014/main" id="{341AC42B-9731-4AF7-B40D-B900524BE9DE}"/>
              </a:ext>
            </a:extLst>
          </p:cNvPr>
          <p:cNvSpPr>
            <a:spLocks noChangeArrowheads="1"/>
          </p:cNvSpPr>
          <p:nvPr/>
        </p:nvSpPr>
        <p:spPr bwMode="auto">
          <a:xfrm>
            <a:off x="539750" y="4076700"/>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a:t>Sequence 1: IC = 5</a:t>
            </a:r>
          </a:p>
          <a:p>
            <a:pPr lvl="1" eaLnBrk="1" hangingPunct="1"/>
            <a:r>
              <a:rPr lang="en-US" altLang="en-US" sz="2400"/>
              <a:t>Clock Cycles</a:t>
            </a:r>
            <a:br>
              <a:rPr lang="en-US" altLang="en-US" sz="2400"/>
            </a:br>
            <a:r>
              <a:rPr lang="en-US" altLang="en-US" sz="2400"/>
              <a:t>= 2×1 + 1×2 + 2×3</a:t>
            </a:r>
            <a:br>
              <a:rPr lang="en-US" altLang="en-US" sz="2400"/>
            </a:br>
            <a:r>
              <a:rPr lang="en-US" altLang="en-US" sz="2400"/>
              <a:t>= 10</a:t>
            </a:r>
          </a:p>
          <a:p>
            <a:pPr lvl="1" eaLnBrk="1" hangingPunct="1"/>
            <a:r>
              <a:rPr lang="en-US" altLang="en-US" sz="2400"/>
              <a:t>Avg. CPI = 10/5 = 2.0</a:t>
            </a:r>
          </a:p>
        </p:txBody>
      </p:sp>
      <p:sp>
        <p:nvSpPr>
          <p:cNvPr id="100385" name="Rectangle 32">
            <a:extLst>
              <a:ext uri="{FF2B5EF4-FFF2-40B4-BE49-F238E27FC236}">
                <a16:creationId xmlns:a16="http://schemas.microsoft.com/office/drawing/2014/main" id="{462C6628-C534-433C-968B-3FBC1573BADB}"/>
              </a:ext>
            </a:extLst>
          </p:cNvPr>
          <p:cNvSpPr>
            <a:spLocks noChangeArrowheads="1"/>
          </p:cNvSpPr>
          <p:nvPr/>
        </p:nvSpPr>
        <p:spPr bwMode="auto">
          <a:xfrm>
            <a:off x="4787900" y="4076700"/>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a:t>Sequence 2: IC = 6</a:t>
            </a:r>
          </a:p>
          <a:p>
            <a:pPr lvl="1" eaLnBrk="1" hangingPunct="1"/>
            <a:r>
              <a:rPr lang="en-US" altLang="en-US" sz="2400"/>
              <a:t>Clock Cycles</a:t>
            </a:r>
            <a:br>
              <a:rPr lang="en-US" altLang="en-US" sz="2400"/>
            </a:br>
            <a:r>
              <a:rPr lang="en-US" altLang="en-US" sz="2400"/>
              <a:t>= 4×1 + 1×2 + 1×3</a:t>
            </a:r>
            <a:br>
              <a:rPr lang="en-US" altLang="en-US" sz="2400"/>
            </a:br>
            <a:r>
              <a:rPr lang="en-US" altLang="en-US" sz="2400"/>
              <a:t>= 9</a:t>
            </a:r>
          </a:p>
          <a:p>
            <a:pPr lvl="1" eaLnBrk="1" hangingPunct="1"/>
            <a:r>
              <a:rPr lang="en-US" altLang="en-US" sz="2400"/>
              <a:t>Avg. CPI = 9/6 = 1.5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3">
            <a:extLst>
              <a:ext uri="{FF2B5EF4-FFF2-40B4-BE49-F238E27FC236}">
                <a16:creationId xmlns:a16="http://schemas.microsoft.com/office/drawing/2014/main" id="{24D3F201-2BCF-4277-B071-EE284180E19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D7391393-3749-4454-88F8-1C943AB4546C}" type="slidenum">
              <a:rPr lang="en-AU" altLang="en-US" sz="1400" smtClean="0"/>
              <a:pPr>
                <a:spcBef>
                  <a:spcPct val="0"/>
                </a:spcBef>
                <a:buClrTx/>
                <a:buSzTx/>
                <a:buFontTx/>
                <a:buNone/>
              </a:pPr>
              <a:t>44</a:t>
            </a:fld>
            <a:endParaRPr lang="en-AU" altLang="en-US" sz="1400"/>
          </a:p>
        </p:txBody>
      </p:sp>
      <p:sp>
        <p:nvSpPr>
          <p:cNvPr id="102403" name="Rectangle 2">
            <a:extLst>
              <a:ext uri="{FF2B5EF4-FFF2-40B4-BE49-F238E27FC236}">
                <a16:creationId xmlns:a16="http://schemas.microsoft.com/office/drawing/2014/main" id="{8F5BDD2E-FD9E-4101-B565-6219EEE40C51}"/>
              </a:ext>
            </a:extLst>
          </p:cNvPr>
          <p:cNvSpPr>
            <a:spLocks noGrp="1" noChangeArrowheads="1"/>
          </p:cNvSpPr>
          <p:nvPr>
            <p:ph type="title"/>
          </p:nvPr>
        </p:nvSpPr>
        <p:spPr/>
        <p:txBody>
          <a:bodyPr/>
          <a:lstStyle/>
          <a:p>
            <a:pPr eaLnBrk="1" hangingPunct="1"/>
            <a:r>
              <a:rPr lang="en-AU" altLang="en-US"/>
              <a:t>Performance Summary</a:t>
            </a:r>
          </a:p>
        </p:txBody>
      </p:sp>
      <p:sp>
        <p:nvSpPr>
          <p:cNvPr id="102404" name="Rectangle 3">
            <a:extLst>
              <a:ext uri="{FF2B5EF4-FFF2-40B4-BE49-F238E27FC236}">
                <a16:creationId xmlns:a16="http://schemas.microsoft.com/office/drawing/2014/main" id="{F63EC825-29AD-4AC5-A2EA-FF7FA89FAAC1}"/>
              </a:ext>
            </a:extLst>
          </p:cNvPr>
          <p:cNvSpPr>
            <a:spLocks noGrp="1" noChangeArrowheads="1"/>
          </p:cNvSpPr>
          <p:nvPr>
            <p:ph type="body" idx="1"/>
          </p:nvPr>
        </p:nvSpPr>
        <p:spPr>
          <a:xfrm>
            <a:off x="684213" y="3284538"/>
            <a:ext cx="8270875" cy="2952750"/>
          </a:xfrm>
        </p:spPr>
        <p:txBody>
          <a:bodyPr/>
          <a:lstStyle/>
          <a:p>
            <a:pPr eaLnBrk="1" hangingPunct="1"/>
            <a:r>
              <a:rPr lang="en-AU" altLang="en-US"/>
              <a:t>Performance depends on</a:t>
            </a:r>
          </a:p>
          <a:p>
            <a:pPr lvl="1" eaLnBrk="1" hangingPunct="1"/>
            <a:r>
              <a:rPr lang="en-AU" altLang="en-US"/>
              <a:t>Algorithm: affects IC, possibly CPI</a:t>
            </a:r>
          </a:p>
          <a:p>
            <a:pPr lvl="1" eaLnBrk="1" hangingPunct="1"/>
            <a:r>
              <a:rPr lang="en-AU" altLang="en-US"/>
              <a:t>Programming language: affects IC, CPI</a:t>
            </a:r>
          </a:p>
          <a:p>
            <a:pPr lvl="1" eaLnBrk="1" hangingPunct="1"/>
            <a:r>
              <a:rPr lang="en-AU" altLang="en-US"/>
              <a:t>Compiler: affects IC, CPI</a:t>
            </a:r>
          </a:p>
          <a:p>
            <a:pPr lvl="1" eaLnBrk="1" hangingPunct="1"/>
            <a:r>
              <a:rPr lang="en-AU" altLang="en-US"/>
              <a:t>Instruction set architecture: affects IC, CPI, T</a:t>
            </a:r>
            <a:r>
              <a:rPr lang="en-AU" altLang="en-US" baseline="-25000"/>
              <a:t>c</a:t>
            </a:r>
          </a:p>
        </p:txBody>
      </p:sp>
      <p:sp>
        <p:nvSpPr>
          <p:cNvPr id="102405" name="Text Box 4">
            <a:extLst>
              <a:ext uri="{FF2B5EF4-FFF2-40B4-BE49-F238E27FC236}">
                <a16:creationId xmlns:a16="http://schemas.microsoft.com/office/drawing/2014/main" id="{7AB121BF-DD2F-439F-BEA1-104405FB6490}"/>
              </a:ext>
            </a:extLst>
          </p:cNvPr>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graphicFrame>
        <p:nvGraphicFramePr>
          <p:cNvPr id="102406" name="Object 5">
            <a:extLst>
              <a:ext uri="{FF2B5EF4-FFF2-40B4-BE49-F238E27FC236}">
                <a16:creationId xmlns:a16="http://schemas.microsoft.com/office/drawing/2014/main" id="{526E6C8F-68B6-48C2-8177-33ECE4D436E2}"/>
              </a:ext>
            </a:extLst>
          </p:cNvPr>
          <p:cNvGraphicFramePr>
            <a:graphicFrameLocks noChangeAspect="1"/>
          </p:cNvGraphicFramePr>
          <p:nvPr/>
        </p:nvGraphicFramePr>
        <p:xfrm>
          <a:off x="827088" y="2060575"/>
          <a:ext cx="7848600" cy="920750"/>
        </p:xfrm>
        <a:graphic>
          <a:graphicData uri="http://schemas.openxmlformats.org/presentationml/2006/ole">
            <mc:AlternateContent xmlns:mc="http://schemas.openxmlformats.org/markup-compatibility/2006">
              <mc:Choice xmlns:v="urn:schemas-microsoft-com:vml" Requires="v">
                <p:oleObj name="Equation" r:id="rId3" imgW="3568700" imgH="419100" progId="Equation.3">
                  <p:embed/>
                </p:oleObj>
              </mc:Choice>
              <mc:Fallback>
                <p:oleObj name="Equation" r:id="rId3" imgW="3568700" imgH="4191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060575"/>
                        <a:ext cx="7848600" cy="92075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3">
            <a:extLst>
              <a:ext uri="{FF2B5EF4-FFF2-40B4-BE49-F238E27FC236}">
                <a16:creationId xmlns:a16="http://schemas.microsoft.com/office/drawing/2014/main" id="{B8F8B9F0-ED0F-40A8-842E-63380B32A6A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A4C89E4-5EA1-4954-98C4-593275FDA1B1}" type="slidenum">
              <a:rPr lang="en-AU" altLang="en-US" sz="1400" smtClean="0"/>
              <a:pPr>
                <a:spcBef>
                  <a:spcPct val="0"/>
                </a:spcBef>
                <a:buClrTx/>
                <a:buSzTx/>
                <a:buFontTx/>
                <a:buNone/>
              </a:pPr>
              <a:t>45</a:t>
            </a:fld>
            <a:endParaRPr lang="en-AU" altLang="en-US" sz="1400"/>
          </a:p>
        </p:txBody>
      </p:sp>
      <p:sp>
        <p:nvSpPr>
          <p:cNvPr id="104451" name="Rectangle 2">
            <a:extLst>
              <a:ext uri="{FF2B5EF4-FFF2-40B4-BE49-F238E27FC236}">
                <a16:creationId xmlns:a16="http://schemas.microsoft.com/office/drawing/2014/main" id="{D9F7D691-3210-40FA-809F-39D3EE3D4428}"/>
              </a:ext>
            </a:extLst>
          </p:cNvPr>
          <p:cNvSpPr>
            <a:spLocks noGrp="1" noChangeArrowheads="1"/>
          </p:cNvSpPr>
          <p:nvPr>
            <p:ph type="title"/>
          </p:nvPr>
        </p:nvSpPr>
        <p:spPr/>
        <p:txBody>
          <a:bodyPr/>
          <a:lstStyle/>
          <a:p>
            <a:pPr eaLnBrk="1" hangingPunct="1"/>
            <a:r>
              <a:rPr lang="en-US" altLang="en-US"/>
              <a:t>Power Trends</a:t>
            </a:r>
          </a:p>
        </p:txBody>
      </p:sp>
      <p:sp>
        <p:nvSpPr>
          <p:cNvPr id="104452" name="Rectangle 3">
            <a:extLst>
              <a:ext uri="{FF2B5EF4-FFF2-40B4-BE49-F238E27FC236}">
                <a16:creationId xmlns:a16="http://schemas.microsoft.com/office/drawing/2014/main" id="{3A697EFF-3336-4233-B3E9-B014F60039D8}"/>
              </a:ext>
            </a:extLst>
          </p:cNvPr>
          <p:cNvSpPr>
            <a:spLocks noGrp="1" noChangeArrowheads="1"/>
          </p:cNvSpPr>
          <p:nvPr>
            <p:ph type="body" idx="1"/>
          </p:nvPr>
        </p:nvSpPr>
        <p:spPr>
          <a:xfrm>
            <a:off x="684213" y="4149725"/>
            <a:ext cx="8270875" cy="647700"/>
          </a:xfrm>
        </p:spPr>
        <p:txBody>
          <a:bodyPr/>
          <a:lstStyle/>
          <a:p>
            <a:pPr eaLnBrk="1" hangingPunct="1"/>
            <a:r>
              <a:rPr lang="en-US" altLang="en-US"/>
              <a:t>In CMOS IC technology</a:t>
            </a:r>
          </a:p>
        </p:txBody>
      </p:sp>
      <p:sp>
        <p:nvSpPr>
          <p:cNvPr id="104453" name="Text Box 4">
            <a:extLst>
              <a:ext uri="{FF2B5EF4-FFF2-40B4-BE49-F238E27FC236}">
                <a16:creationId xmlns:a16="http://schemas.microsoft.com/office/drawing/2014/main" id="{1861B336-FED1-4B58-BF16-B642E4D5A1F9}"/>
              </a:ext>
            </a:extLst>
          </p:cNvPr>
          <p:cNvSpPr txBox="1">
            <a:spLocks noChangeArrowheads="1"/>
          </p:cNvSpPr>
          <p:nvPr/>
        </p:nvSpPr>
        <p:spPr bwMode="auto">
          <a:xfrm rot="5400000">
            <a:off x="7804150" y="974725"/>
            <a:ext cx="23129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§1.7 The Power Wall</a:t>
            </a:r>
          </a:p>
        </p:txBody>
      </p:sp>
      <p:graphicFrame>
        <p:nvGraphicFramePr>
          <p:cNvPr id="104454" name="Object 6">
            <a:extLst>
              <a:ext uri="{FF2B5EF4-FFF2-40B4-BE49-F238E27FC236}">
                <a16:creationId xmlns:a16="http://schemas.microsoft.com/office/drawing/2014/main" id="{DE0BCC80-81D1-48B1-ACCC-68835E0D4F90}"/>
              </a:ext>
            </a:extLst>
          </p:cNvPr>
          <p:cNvGraphicFramePr>
            <a:graphicFrameLocks noChangeAspect="1"/>
          </p:cNvGraphicFramePr>
          <p:nvPr/>
        </p:nvGraphicFramePr>
        <p:xfrm>
          <a:off x="1331913" y="4941888"/>
          <a:ext cx="7081837" cy="503237"/>
        </p:xfrm>
        <a:graphic>
          <a:graphicData uri="http://schemas.openxmlformats.org/presentationml/2006/ole">
            <mc:AlternateContent xmlns:mc="http://schemas.openxmlformats.org/markup-compatibility/2006">
              <mc:Choice xmlns:v="urn:schemas-microsoft-com:vml" Requires="v">
                <p:oleObj name="Equation" r:id="rId3" imgW="3213100" imgH="228600" progId="Equation.3">
                  <p:embed/>
                </p:oleObj>
              </mc:Choice>
              <mc:Fallback>
                <p:oleObj name="Equation" r:id="rId3" imgW="3213100" imgH="228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941888"/>
                        <a:ext cx="7081837" cy="50323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55" name="AutoShape 7">
            <a:extLst>
              <a:ext uri="{FF2B5EF4-FFF2-40B4-BE49-F238E27FC236}">
                <a16:creationId xmlns:a16="http://schemas.microsoft.com/office/drawing/2014/main" id="{994897DC-4E28-4B65-A804-0E94FA9A654D}"/>
              </a:ext>
            </a:extLst>
          </p:cNvPr>
          <p:cNvSpPr>
            <a:spLocks/>
          </p:cNvSpPr>
          <p:nvPr/>
        </p:nvSpPr>
        <p:spPr bwMode="auto">
          <a:xfrm>
            <a:off x="7740650" y="5805488"/>
            <a:ext cx="1003300" cy="403225"/>
          </a:xfrm>
          <a:prstGeom prst="borderCallout1">
            <a:avLst>
              <a:gd name="adj1" fmla="val 28347"/>
              <a:gd name="adj2" fmla="val -7597"/>
              <a:gd name="adj3" fmla="val -83463"/>
              <a:gd name="adj4" fmla="val -25000"/>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a:t>
            </a:r>
            <a:r>
              <a:rPr lang="en-AU" altLang="en-US" sz="1800"/>
              <a:t>1000</a:t>
            </a:r>
          </a:p>
        </p:txBody>
      </p:sp>
      <p:sp>
        <p:nvSpPr>
          <p:cNvPr id="104456" name="AutoShape 8">
            <a:extLst>
              <a:ext uri="{FF2B5EF4-FFF2-40B4-BE49-F238E27FC236}">
                <a16:creationId xmlns:a16="http://schemas.microsoft.com/office/drawing/2014/main" id="{298A632C-4123-42C3-AE5F-B16B3AEB05F9}"/>
              </a:ext>
            </a:extLst>
          </p:cNvPr>
          <p:cNvSpPr>
            <a:spLocks/>
          </p:cNvSpPr>
          <p:nvPr/>
        </p:nvSpPr>
        <p:spPr bwMode="auto">
          <a:xfrm>
            <a:off x="2051050" y="5805488"/>
            <a:ext cx="1003300" cy="403225"/>
          </a:xfrm>
          <a:prstGeom prst="borderCallout1">
            <a:avLst>
              <a:gd name="adj1" fmla="val 28347"/>
              <a:gd name="adj2" fmla="val -7597"/>
              <a:gd name="adj3" fmla="val -84250"/>
              <a:gd name="adj4" fmla="val -29273"/>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a:t>
            </a:r>
            <a:r>
              <a:rPr lang="en-AU" altLang="en-US" sz="1800"/>
              <a:t>30</a:t>
            </a:r>
          </a:p>
        </p:txBody>
      </p:sp>
      <p:sp>
        <p:nvSpPr>
          <p:cNvPr id="104457" name="AutoShape 9">
            <a:extLst>
              <a:ext uri="{FF2B5EF4-FFF2-40B4-BE49-F238E27FC236}">
                <a16:creationId xmlns:a16="http://schemas.microsoft.com/office/drawing/2014/main" id="{EFE775CD-898E-41A2-B745-8A46E9E625BA}"/>
              </a:ext>
            </a:extLst>
          </p:cNvPr>
          <p:cNvSpPr>
            <a:spLocks/>
          </p:cNvSpPr>
          <p:nvPr/>
        </p:nvSpPr>
        <p:spPr bwMode="auto">
          <a:xfrm>
            <a:off x="5867400" y="5805488"/>
            <a:ext cx="1223963" cy="403225"/>
          </a:xfrm>
          <a:prstGeom prst="borderCallout1">
            <a:avLst>
              <a:gd name="adj1" fmla="val 28347"/>
              <a:gd name="adj2" fmla="val -6227"/>
              <a:gd name="adj3" fmla="val -81495"/>
              <a:gd name="adj4" fmla="val -27755"/>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5V → 1V</a:t>
            </a:r>
            <a:endParaRPr lang="en-AU" altLang="en-US" sz="1800"/>
          </a:p>
        </p:txBody>
      </p:sp>
      <p:pic>
        <p:nvPicPr>
          <p:cNvPr id="104458" name="Picture 11">
            <a:extLst>
              <a:ext uri="{FF2B5EF4-FFF2-40B4-BE49-F238E27FC236}">
                <a16:creationId xmlns:a16="http://schemas.microsoft.com/office/drawing/2014/main" id="{2C384362-634F-414B-9F7D-1C8903975A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268413"/>
            <a:ext cx="6905625"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3">
            <a:extLst>
              <a:ext uri="{FF2B5EF4-FFF2-40B4-BE49-F238E27FC236}">
                <a16:creationId xmlns:a16="http://schemas.microsoft.com/office/drawing/2014/main" id="{48B52B96-DFA1-4313-B2F5-7F22F281F38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AF983963-88C7-405E-94BC-2E37A18A79BE}" type="slidenum">
              <a:rPr lang="en-AU" altLang="en-US" sz="1400" smtClean="0"/>
              <a:pPr>
                <a:spcBef>
                  <a:spcPct val="0"/>
                </a:spcBef>
                <a:buClrTx/>
                <a:buSzTx/>
                <a:buFontTx/>
                <a:buNone/>
              </a:pPr>
              <a:t>46</a:t>
            </a:fld>
            <a:endParaRPr lang="en-AU" altLang="en-US" sz="1400"/>
          </a:p>
        </p:txBody>
      </p:sp>
      <p:sp>
        <p:nvSpPr>
          <p:cNvPr id="106499" name="Rectangle 2">
            <a:extLst>
              <a:ext uri="{FF2B5EF4-FFF2-40B4-BE49-F238E27FC236}">
                <a16:creationId xmlns:a16="http://schemas.microsoft.com/office/drawing/2014/main" id="{4C5D4D03-E6DF-4B64-8A5C-343B4F3D8720}"/>
              </a:ext>
            </a:extLst>
          </p:cNvPr>
          <p:cNvSpPr>
            <a:spLocks noGrp="1" noChangeArrowheads="1"/>
          </p:cNvSpPr>
          <p:nvPr>
            <p:ph type="title"/>
          </p:nvPr>
        </p:nvSpPr>
        <p:spPr/>
        <p:txBody>
          <a:bodyPr/>
          <a:lstStyle/>
          <a:p>
            <a:pPr eaLnBrk="1" hangingPunct="1"/>
            <a:r>
              <a:rPr lang="en-AU" altLang="en-US"/>
              <a:t>Reducing Power</a:t>
            </a:r>
          </a:p>
        </p:txBody>
      </p:sp>
      <p:sp>
        <p:nvSpPr>
          <p:cNvPr id="106500" name="Rectangle 3">
            <a:extLst>
              <a:ext uri="{FF2B5EF4-FFF2-40B4-BE49-F238E27FC236}">
                <a16:creationId xmlns:a16="http://schemas.microsoft.com/office/drawing/2014/main" id="{76DD4D64-9186-4F9B-9249-2A14165E2A8B}"/>
              </a:ext>
            </a:extLst>
          </p:cNvPr>
          <p:cNvSpPr>
            <a:spLocks noGrp="1" noChangeArrowheads="1"/>
          </p:cNvSpPr>
          <p:nvPr>
            <p:ph type="body" idx="1"/>
          </p:nvPr>
        </p:nvSpPr>
        <p:spPr>
          <a:xfrm>
            <a:off x="684213" y="1125538"/>
            <a:ext cx="8270875" cy="1727200"/>
          </a:xfrm>
        </p:spPr>
        <p:txBody>
          <a:bodyPr/>
          <a:lstStyle/>
          <a:p>
            <a:pPr eaLnBrk="1" hangingPunct="1"/>
            <a:r>
              <a:rPr lang="en-AU" altLang="en-US"/>
              <a:t>Suppose a new CPU has</a:t>
            </a:r>
          </a:p>
          <a:p>
            <a:pPr lvl="1" eaLnBrk="1" hangingPunct="1"/>
            <a:r>
              <a:rPr lang="en-AU" altLang="en-US"/>
              <a:t>85% of capacitive load of old CPU</a:t>
            </a:r>
          </a:p>
          <a:p>
            <a:pPr lvl="1" eaLnBrk="1" hangingPunct="1"/>
            <a:r>
              <a:rPr lang="en-AU" altLang="en-US"/>
              <a:t>15% voltage and 15% frequency reduction</a:t>
            </a:r>
          </a:p>
        </p:txBody>
      </p:sp>
      <p:graphicFrame>
        <p:nvGraphicFramePr>
          <p:cNvPr id="106501" name="Object 4">
            <a:extLst>
              <a:ext uri="{FF2B5EF4-FFF2-40B4-BE49-F238E27FC236}">
                <a16:creationId xmlns:a16="http://schemas.microsoft.com/office/drawing/2014/main" id="{B2B0482C-7316-4D43-B39A-A3B65704B14C}"/>
              </a:ext>
            </a:extLst>
          </p:cNvPr>
          <p:cNvGraphicFramePr>
            <a:graphicFrameLocks noChangeAspect="1"/>
          </p:cNvGraphicFramePr>
          <p:nvPr/>
        </p:nvGraphicFramePr>
        <p:xfrm>
          <a:off x="1187450" y="2924175"/>
          <a:ext cx="7561263" cy="939800"/>
        </p:xfrm>
        <a:graphic>
          <a:graphicData uri="http://schemas.openxmlformats.org/presentationml/2006/ole">
            <mc:AlternateContent xmlns:mc="http://schemas.openxmlformats.org/markup-compatibility/2006">
              <mc:Choice xmlns:v="urn:schemas-microsoft-com:vml" Requires="v">
                <p:oleObj name="Equation" r:id="rId3" imgW="3784600" imgH="469900" progId="Equation.3">
                  <p:embed/>
                </p:oleObj>
              </mc:Choice>
              <mc:Fallback>
                <p:oleObj name="Equation" r:id="rId3" imgW="3784600" imgH="469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924175"/>
                        <a:ext cx="7561263"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2" name="Rectangle 5">
            <a:extLst>
              <a:ext uri="{FF2B5EF4-FFF2-40B4-BE49-F238E27FC236}">
                <a16:creationId xmlns:a16="http://schemas.microsoft.com/office/drawing/2014/main" id="{00338722-9426-4C27-A877-1C892F785533}"/>
              </a:ext>
            </a:extLst>
          </p:cNvPr>
          <p:cNvSpPr>
            <a:spLocks noChangeArrowheads="1"/>
          </p:cNvSpPr>
          <p:nvPr/>
        </p:nvSpPr>
        <p:spPr bwMode="auto">
          <a:xfrm>
            <a:off x="684213" y="3933825"/>
            <a:ext cx="82708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AU" altLang="en-US"/>
              <a:t>The power wall</a:t>
            </a:r>
          </a:p>
          <a:p>
            <a:pPr lvl="1" eaLnBrk="1" hangingPunct="1"/>
            <a:r>
              <a:rPr lang="en-AU" altLang="en-US"/>
              <a:t>We can’t reduce voltage further</a:t>
            </a:r>
          </a:p>
          <a:p>
            <a:pPr lvl="1" eaLnBrk="1" hangingPunct="1"/>
            <a:r>
              <a:rPr lang="en-AU" altLang="en-US"/>
              <a:t>We can’t remove more heat</a:t>
            </a:r>
          </a:p>
          <a:p>
            <a:pPr eaLnBrk="1" hangingPunct="1"/>
            <a:r>
              <a:rPr lang="en-AU" altLang="en-US"/>
              <a:t>How else can we improve performance?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2">
            <a:extLst>
              <a:ext uri="{FF2B5EF4-FFF2-40B4-BE49-F238E27FC236}">
                <a16:creationId xmlns:a16="http://schemas.microsoft.com/office/drawing/2014/main" id="{BE767702-FF1B-4B59-8174-554DEFD2344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5174EBD2-45BD-4A1F-826B-9BAEE320CBBE}" type="slidenum">
              <a:rPr lang="en-AU" altLang="en-US" sz="1400" smtClean="0"/>
              <a:pPr>
                <a:spcBef>
                  <a:spcPct val="0"/>
                </a:spcBef>
                <a:buClrTx/>
                <a:buSzTx/>
                <a:buFontTx/>
                <a:buNone/>
              </a:pPr>
              <a:t>47</a:t>
            </a:fld>
            <a:endParaRPr lang="en-AU" altLang="en-US" sz="1400"/>
          </a:p>
        </p:txBody>
      </p:sp>
      <p:sp>
        <p:nvSpPr>
          <p:cNvPr id="108547" name="Rectangle 2">
            <a:extLst>
              <a:ext uri="{FF2B5EF4-FFF2-40B4-BE49-F238E27FC236}">
                <a16:creationId xmlns:a16="http://schemas.microsoft.com/office/drawing/2014/main" id="{6D18F4DA-3255-4849-A5DC-EB4C60524017}"/>
              </a:ext>
            </a:extLst>
          </p:cNvPr>
          <p:cNvSpPr>
            <a:spLocks noGrp="1" noChangeArrowheads="1"/>
          </p:cNvSpPr>
          <p:nvPr>
            <p:ph type="title"/>
          </p:nvPr>
        </p:nvSpPr>
        <p:spPr/>
        <p:txBody>
          <a:bodyPr/>
          <a:lstStyle/>
          <a:p>
            <a:pPr eaLnBrk="1" hangingPunct="1"/>
            <a:r>
              <a:rPr lang="en-US" altLang="en-US"/>
              <a:t>Uniprocessor Performance</a:t>
            </a:r>
          </a:p>
        </p:txBody>
      </p:sp>
      <p:sp>
        <p:nvSpPr>
          <p:cNvPr id="108548" name="Text Box 4">
            <a:extLst>
              <a:ext uri="{FF2B5EF4-FFF2-40B4-BE49-F238E27FC236}">
                <a16:creationId xmlns:a16="http://schemas.microsoft.com/office/drawing/2014/main" id="{6DA19847-6624-4D21-81D0-81913EB74540}"/>
              </a:ext>
            </a:extLst>
          </p:cNvPr>
          <p:cNvSpPr txBox="1">
            <a:spLocks noChangeArrowheads="1"/>
          </p:cNvSpPr>
          <p:nvPr/>
        </p:nvSpPr>
        <p:spPr bwMode="auto">
          <a:xfrm rot="5400000">
            <a:off x="6163469" y="2613819"/>
            <a:ext cx="55943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§1.8 The Sea Change: The Switch to Multiprocessors</a:t>
            </a:r>
          </a:p>
        </p:txBody>
      </p:sp>
      <p:pic>
        <p:nvPicPr>
          <p:cNvPr id="108549" name="Picture 7">
            <a:extLst>
              <a:ext uri="{FF2B5EF4-FFF2-40B4-BE49-F238E27FC236}">
                <a16:creationId xmlns:a16="http://schemas.microsoft.com/office/drawing/2014/main" id="{FBAB4E61-6EED-431D-899A-0A03B74AC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077913"/>
            <a:ext cx="7632700"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0" name="AutoShape 7">
            <a:extLst>
              <a:ext uri="{FF2B5EF4-FFF2-40B4-BE49-F238E27FC236}">
                <a16:creationId xmlns:a16="http://schemas.microsoft.com/office/drawing/2014/main" id="{1A216D39-5761-46E1-9C8E-9A256072A885}"/>
              </a:ext>
            </a:extLst>
          </p:cNvPr>
          <p:cNvSpPr>
            <a:spLocks/>
          </p:cNvSpPr>
          <p:nvPr/>
        </p:nvSpPr>
        <p:spPr bwMode="auto">
          <a:xfrm>
            <a:off x="1116013" y="5516563"/>
            <a:ext cx="5400675" cy="649287"/>
          </a:xfrm>
          <a:prstGeom prst="borderCallout1">
            <a:avLst>
              <a:gd name="adj1" fmla="val 17602"/>
              <a:gd name="adj2" fmla="val 101412"/>
              <a:gd name="adj3" fmla="val -147431"/>
              <a:gd name="adj4" fmla="val 107435"/>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50000"/>
              </a:spcBef>
              <a:buClrTx/>
              <a:buSzTx/>
              <a:buFontTx/>
              <a:buNone/>
            </a:pPr>
            <a:r>
              <a:rPr lang="en-AU" altLang="en-US" sz="1600"/>
              <a:t>Constrained by power, instruction-level parallelism, memory latency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3">
            <a:extLst>
              <a:ext uri="{FF2B5EF4-FFF2-40B4-BE49-F238E27FC236}">
                <a16:creationId xmlns:a16="http://schemas.microsoft.com/office/drawing/2014/main" id="{EA13912D-52E0-411D-AA51-A374526F1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96975"/>
            <a:ext cx="87249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3">
            <a:extLst>
              <a:ext uri="{FF2B5EF4-FFF2-40B4-BE49-F238E27FC236}">
                <a16:creationId xmlns:a16="http://schemas.microsoft.com/office/drawing/2014/main" id="{B1AE1E44-46F0-4E9D-BA5E-904D2B6502B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Copyright © 2012, Elsevier Inc. All rights reserved.</a:t>
            </a:r>
          </a:p>
        </p:txBody>
      </p:sp>
      <p:sp>
        <p:nvSpPr>
          <p:cNvPr id="110596" name="Rectangle 2">
            <a:extLst>
              <a:ext uri="{FF2B5EF4-FFF2-40B4-BE49-F238E27FC236}">
                <a16:creationId xmlns:a16="http://schemas.microsoft.com/office/drawing/2014/main" id="{ACBCEE82-6673-4FC2-9F6F-5933ACE88E5E}"/>
              </a:ext>
            </a:extLst>
          </p:cNvPr>
          <p:cNvSpPr>
            <a:spLocks noGrp="1" noChangeArrowheads="1"/>
          </p:cNvSpPr>
          <p:nvPr>
            <p:ph type="title"/>
          </p:nvPr>
        </p:nvSpPr>
        <p:spPr>
          <a:xfrm>
            <a:off x="611188" y="47625"/>
            <a:ext cx="8281987" cy="769938"/>
          </a:xfrm>
        </p:spPr>
        <p:txBody>
          <a:bodyPr/>
          <a:lstStyle/>
          <a:p>
            <a:r>
              <a:rPr lang="en-US" altLang="en-US"/>
              <a:t>Uniprocessor Performance</a:t>
            </a:r>
            <a:endParaRPr lang="en-GB" altLang="en-US"/>
          </a:p>
        </p:txBody>
      </p:sp>
      <p:sp>
        <p:nvSpPr>
          <p:cNvPr id="110597" name="Text Box 8">
            <a:extLst>
              <a:ext uri="{FF2B5EF4-FFF2-40B4-BE49-F238E27FC236}">
                <a16:creationId xmlns:a16="http://schemas.microsoft.com/office/drawing/2014/main" id="{C1FD6C5E-B33E-4DA0-AF8B-DADB5E66B8CA}"/>
              </a:ext>
            </a:extLst>
          </p:cNvPr>
          <p:cNvSpPr txBox="1">
            <a:spLocks noChangeArrowheads="1"/>
          </p:cNvSpPr>
          <p:nvPr/>
        </p:nvSpPr>
        <p:spPr bwMode="auto">
          <a:xfrm>
            <a:off x="2003425" y="4079875"/>
            <a:ext cx="1150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solidFill>
                  <a:srgbClr val="FF0000"/>
                </a:solidFill>
              </a:rPr>
              <a:t>RISC</a:t>
            </a:r>
            <a:endParaRPr lang="en-GB" altLang="en-US" sz="2000">
              <a:solidFill>
                <a:srgbClr val="FF0000"/>
              </a:solidFill>
            </a:endParaRPr>
          </a:p>
        </p:txBody>
      </p:sp>
      <p:cxnSp>
        <p:nvCxnSpPr>
          <p:cNvPr id="110598" name="Straight Arrow Connector 8">
            <a:extLst>
              <a:ext uri="{FF2B5EF4-FFF2-40B4-BE49-F238E27FC236}">
                <a16:creationId xmlns:a16="http://schemas.microsoft.com/office/drawing/2014/main" id="{E72A7291-93A6-4DA2-B279-0254DB329882}"/>
              </a:ext>
            </a:extLst>
          </p:cNvPr>
          <p:cNvCxnSpPr>
            <a:cxnSpLocks noChangeShapeType="1"/>
          </p:cNvCxnSpPr>
          <p:nvPr/>
        </p:nvCxnSpPr>
        <p:spPr bwMode="auto">
          <a:xfrm rot="16200000" flipH="1">
            <a:off x="2582069" y="4545807"/>
            <a:ext cx="504825" cy="287337"/>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10599" name="Text Box 8">
            <a:extLst>
              <a:ext uri="{FF2B5EF4-FFF2-40B4-BE49-F238E27FC236}">
                <a16:creationId xmlns:a16="http://schemas.microsoft.com/office/drawing/2014/main" id="{FB3AD015-4CC4-431F-92EE-50A641FD35C3}"/>
              </a:ext>
            </a:extLst>
          </p:cNvPr>
          <p:cNvSpPr txBox="1">
            <a:spLocks noChangeArrowheads="1"/>
          </p:cNvSpPr>
          <p:nvPr/>
        </p:nvSpPr>
        <p:spPr bwMode="auto">
          <a:xfrm>
            <a:off x="3995738" y="908050"/>
            <a:ext cx="324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a:solidFill>
                  <a:srgbClr val="FF0000"/>
                </a:solidFill>
              </a:rPr>
              <a:t>Move to multi-processor</a:t>
            </a:r>
            <a:endParaRPr lang="en-GB" altLang="en-US" sz="2000">
              <a:solidFill>
                <a:srgbClr val="FF0000"/>
              </a:solidFill>
            </a:endParaRPr>
          </a:p>
        </p:txBody>
      </p:sp>
      <p:cxnSp>
        <p:nvCxnSpPr>
          <p:cNvPr id="110600" name="Straight Arrow Connector 11">
            <a:extLst>
              <a:ext uri="{FF2B5EF4-FFF2-40B4-BE49-F238E27FC236}">
                <a16:creationId xmlns:a16="http://schemas.microsoft.com/office/drawing/2014/main" id="{EDEDD54D-75FE-415A-9AD3-E8251D722BF6}"/>
              </a:ext>
            </a:extLst>
          </p:cNvPr>
          <p:cNvCxnSpPr>
            <a:cxnSpLocks noChangeShapeType="1"/>
          </p:cNvCxnSpPr>
          <p:nvPr/>
        </p:nvCxnSpPr>
        <p:spPr bwMode="auto">
          <a:xfrm>
            <a:off x="5580063" y="1277938"/>
            <a:ext cx="1152525" cy="865187"/>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EF146A97-D0C0-4A95-AF6C-35364768CCDA}"/>
              </a:ext>
            </a:extLst>
          </p:cNvPr>
          <p:cNvSpPr>
            <a:spLocks noGrp="1" noChangeArrowheads="1"/>
          </p:cNvSpPr>
          <p:nvPr>
            <p:ph type="title"/>
          </p:nvPr>
        </p:nvSpPr>
        <p:spPr>
          <a:xfrm>
            <a:off x="611188" y="47625"/>
            <a:ext cx="8281987" cy="769938"/>
          </a:xfrm>
        </p:spPr>
        <p:txBody>
          <a:bodyPr/>
          <a:lstStyle/>
          <a:p>
            <a:r>
              <a:rPr lang="en-US" altLang="en-US"/>
              <a:t>RISC-I: </a:t>
            </a:r>
            <a:r>
              <a:rPr lang="en-US" altLang="en-US" sz="3200"/>
              <a:t>~50,000 Transistors</a:t>
            </a:r>
            <a:endParaRPr lang="en-US" altLang="en-US"/>
          </a:p>
        </p:txBody>
      </p:sp>
      <p:sp>
        <p:nvSpPr>
          <p:cNvPr id="112643" name="SmartArt Placeholder 2">
            <a:extLst>
              <a:ext uri="{FF2B5EF4-FFF2-40B4-BE49-F238E27FC236}">
                <a16:creationId xmlns:a16="http://schemas.microsoft.com/office/drawing/2014/main" id="{EB86F0AB-4C18-45BB-9FF5-C4A9352F4731}"/>
              </a:ext>
            </a:extLst>
          </p:cNvPr>
          <p:cNvSpPr>
            <a:spLocks noGrp="1" noChangeArrowheads="1" noTextEdit="1"/>
          </p:cNvSpPr>
          <p:nvPr>
            <p:ph type="dgm" idx="1"/>
          </p:nvPr>
        </p:nvSpPr>
        <p:spPr/>
      </p:sp>
      <p:sp>
        <p:nvSpPr>
          <p:cNvPr id="112644" name="Footer Placeholder 3">
            <a:extLst>
              <a:ext uri="{FF2B5EF4-FFF2-40B4-BE49-F238E27FC236}">
                <a16:creationId xmlns:a16="http://schemas.microsoft.com/office/drawing/2014/main" id="{A2CCA243-6361-432A-809C-CEA456A2F23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Copyright © 2012, Elsevier Inc. All rights reserved.</a:t>
            </a:r>
          </a:p>
        </p:txBody>
      </p:sp>
      <p:pic>
        <p:nvPicPr>
          <p:cNvPr id="112645" name="Picture 4" descr="http://www.cs.berkeley.edu/~pattrsn/Arch/RISC1.jpg">
            <a:extLst>
              <a:ext uri="{FF2B5EF4-FFF2-40B4-BE49-F238E27FC236}">
                <a16:creationId xmlns:a16="http://schemas.microsoft.com/office/drawing/2014/main" id="{012C23FD-E060-4C2B-A330-47B9D2CFB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3" y="987425"/>
            <a:ext cx="7345362"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Rectangle 5">
            <a:extLst>
              <a:ext uri="{FF2B5EF4-FFF2-40B4-BE49-F238E27FC236}">
                <a16:creationId xmlns:a16="http://schemas.microsoft.com/office/drawing/2014/main" id="{E892E30D-8CEF-432D-B8C2-88E187C56975}"/>
              </a:ext>
            </a:extLst>
          </p:cNvPr>
          <p:cNvSpPr>
            <a:spLocks noChangeArrowheads="1"/>
          </p:cNvSpPr>
          <p:nvPr/>
        </p:nvSpPr>
        <p:spPr bwMode="auto">
          <a:xfrm>
            <a:off x="0" y="6211888"/>
            <a:ext cx="8955088" cy="728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30000"/>
              </a:spcBef>
              <a:buClrTx/>
              <a:buSzTx/>
              <a:buFontTx/>
              <a:buNone/>
            </a:pPr>
            <a:r>
              <a:rPr lang="en-US" altLang="en-US" sz="1800" u="sng">
                <a:latin typeface="Times New Roman" panose="02020603050405020304" pitchFamily="18" charset="0"/>
                <a:hlinkClick r:id="rId4"/>
              </a:rPr>
              <a:t>Ref: http://www.cs.berkeley.edu/~pattrsn/Arch/RISC1.jpg</a:t>
            </a:r>
            <a:endParaRPr lang="en-US" altLang="en-US" sz="1800" u="sng">
              <a:latin typeface="Times New Roman" panose="02020603050405020304" pitchFamily="18" charset="0"/>
            </a:endParaRPr>
          </a:p>
          <a:p>
            <a:pPr>
              <a:spcBef>
                <a:spcPct val="30000"/>
              </a:spcBef>
              <a:buClrTx/>
              <a:buSzTx/>
              <a:buFontTx/>
              <a:buNone/>
            </a:pPr>
            <a:r>
              <a:rPr lang="en-US" altLang="en-US" sz="1800">
                <a:latin typeface="Times New Roman" panose="02020603050405020304" pitchFamily="18" charset="0"/>
              </a:rPr>
              <a:t>More: </a:t>
            </a:r>
            <a:r>
              <a:rPr lang="en-US" altLang="en-US" sz="1800" u="sng">
                <a:latin typeface="Times New Roman" panose="02020603050405020304" pitchFamily="18" charset="0"/>
                <a:hlinkClick r:id="rId5"/>
              </a:rPr>
              <a:t>http://www.cs.berkeley.edu/~pattrsn/Arch/prototypes2.html</a:t>
            </a:r>
            <a:endParaRPr lang="en-US" altLang="en-US" sz="1800">
              <a:latin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a:extLst>
              <a:ext uri="{FF2B5EF4-FFF2-40B4-BE49-F238E27FC236}">
                <a16:creationId xmlns:a16="http://schemas.microsoft.com/office/drawing/2014/main" id="{1795BCA7-76F3-4FDC-88EE-3A586732283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707C46B3-4480-4ADE-9E16-CD3D3968991E}" type="slidenum">
              <a:rPr lang="en-AU" altLang="en-US" sz="1400" smtClean="0"/>
              <a:pPr>
                <a:spcBef>
                  <a:spcPct val="0"/>
                </a:spcBef>
                <a:buClrTx/>
                <a:buSzTx/>
                <a:buFontTx/>
                <a:buNone/>
              </a:pPr>
              <a:t>5</a:t>
            </a:fld>
            <a:endParaRPr lang="en-AU" altLang="en-US" sz="1400"/>
          </a:p>
        </p:txBody>
      </p:sp>
      <p:sp>
        <p:nvSpPr>
          <p:cNvPr id="20483" name="Rectangle 2">
            <a:extLst>
              <a:ext uri="{FF2B5EF4-FFF2-40B4-BE49-F238E27FC236}">
                <a16:creationId xmlns:a16="http://schemas.microsoft.com/office/drawing/2014/main" id="{F8A84493-43A1-40B5-B96C-A39E231702E6}"/>
              </a:ext>
            </a:extLst>
          </p:cNvPr>
          <p:cNvSpPr>
            <a:spLocks noGrp="1" noChangeArrowheads="1"/>
          </p:cNvSpPr>
          <p:nvPr>
            <p:ph type="title"/>
          </p:nvPr>
        </p:nvSpPr>
        <p:spPr/>
        <p:txBody>
          <a:bodyPr/>
          <a:lstStyle/>
          <a:p>
            <a:pPr eaLnBrk="1" hangingPunct="1"/>
            <a:r>
              <a:rPr lang="en-US" altLang="en-US"/>
              <a:t>Classes of Computers</a:t>
            </a:r>
          </a:p>
        </p:txBody>
      </p:sp>
      <p:sp>
        <p:nvSpPr>
          <p:cNvPr id="20484" name="Rectangle 3">
            <a:extLst>
              <a:ext uri="{FF2B5EF4-FFF2-40B4-BE49-F238E27FC236}">
                <a16:creationId xmlns:a16="http://schemas.microsoft.com/office/drawing/2014/main" id="{987BC4C4-7E7A-4230-B008-0E9C614E7072}"/>
              </a:ext>
            </a:extLst>
          </p:cNvPr>
          <p:cNvSpPr>
            <a:spLocks noGrp="1" noChangeArrowheads="1"/>
          </p:cNvSpPr>
          <p:nvPr>
            <p:ph type="body" idx="1"/>
          </p:nvPr>
        </p:nvSpPr>
        <p:spPr/>
        <p:txBody>
          <a:bodyPr/>
          <a:lstStyle/>
          <a:p>
            <a:pPr eaLnBrk="1" hangingPunct="1">
              <a:lnSpc>
                <a:spcPct val="90000"/>
              </a:lnSpc>
            </a:pPr>
            <a:r>
              <a:rPr lang="en-US" altLang="en-US"/>
              <a:t>Personal computers</a:t>
            </a:r>
          </a:p>
          <a:p>
            <a:pPr lvl="1" eaLnBrk="1" hangingPunct="1">
              <a:lnSpc>
                <a:spcPct val="90000"/>
              </a:lnSpc>
            </a:pPr>
            <a:r>
              <a:rPr lang="en-US" altLang="en-US"/>
              <a:t>General purpose, variety of software</a:t>
            </a:r>
          </a:p>
          <a:p>
            <a:pPr lvl="1" eaLnBrk="1" hangingPunct="1">
              <a:lnSpc>
                <a:spcPct val="90000"/>
              </a:lnSpc>
            </a:pPr>
            <a:r>
              <a:rPr lang="en-US" altLang="en-US"/>
              <a:t>Subject to cost/performance tradeoff</a:t>
            </a:r>
          </a:p>
          <a:p>
            <a:pPr lvl="1" eaLnBrk="1" hangingPunct="1">
              <a:lnSpc>
                <a:spcPct val="90000"/>
              </a:lnSpc>
            </a:pPr>
            <a:endParaRPr lang="en-US" altLang="en-US"/>
          </a:p>
          <a:p>
            <a:pPr eaLnBrk="1" hangingPunct="1">
              <a:lnSpc>
                <a:spcPct val="90000"/>
              </a:lnSpc>
            </a:pPr>
            <a:r>
              <a:rPr lang="en-US" altLang="en-US"/>
              <a:t>Server computers</a:t>
            </a:r>
          </a:p>
          <a:p>
            <a:pPr lvl="1" eaLnBrk="1" hangingPunct="1">
              <a:lnSpc>
                <a:spcPct val="90000"/>
              </a:lnSpc>
            </a:pPr>
            <a:r>
              <a:rPr lang="en-US" altLang="en-US"/>
              <a:t>Network based</a:t>
            </a:r>
          </a:p>
          <a:p>
            <a:pPr lvl="1" eaLnBrk="1" hangingPunct="1">
              <a:lnSpc>
                <a:spcPct val="90000"/>
              </a:lnSpc>
            </a:pPr>
            <a:r>
              <a:rPr lang="en-US" altLang="en-US"/>
              <a:t>High capacity, performance, reliability</a:t>
            </a:r>
          </a:p>
          <a:p>
            <a:pPr lvl="1" eaLnBrk="1" hangingPunct="1">
              <a:lnSpc>
                <a:spcPct val="90000"/>
              </a:lnSpc>
            </a:pPr>
            <a:r>
              <a:rPr lang="en-US" altLang="en-US"/>
              <a:t>Range from small servers to building sized</a:t>
            </a:r>
          </a:p>
          <a:p>
            <a:pPr eaLnBrk="1" hangingPunct="1">
              <a:lnSpc>
                <a:spcPct val="90000"/>
              </a:lnSpc>
            </a:pPr>
            <a:endParaRPr lang="en-AU"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130EE99D-5563-4CD0-8C80-0761BFCF302C}"/>
              </a:ext>
            </a:extLst>
          </p:cNvPr>
          <p:cNvSpPr>
            <a:spLocks noGrp="1" noChangeArrowheads="1"/>
          </p:cNvSpPr>
          <p:nvPr>
            <p:ph type="title"/>
          </p:nvPr>
        </p:nvSpPr>
        <p:spPr>
          <a:xfrm>
            <a:off x="611188" y="109538"/>
            <a:ext cx="8281987" cy="708025"/>
          </a:xfrm>
        </p:spPr>
        <p:txBody>
          <a:bodyPr/>
          <a:lstStyle/>
          <a:p>
            <a:r>
              <a:rPr lang="en-US" altLang="en-US" sz="4000"/>
              <a:t>Intel Core i7:</a:t>
            </a:r>
            <a:r>
              <a:rPr lang="en-US" altLang="en-US" sz="3600"/>
              <a:t>  </a:t>
            </a:r>
            <a:r>
              <a:rPr lang="en-US" altLang="en-US" sz="2800"/>
              <a:t>~700 million Transistors</a:t>
            </a:r>
            <a:endParaRPr lang="en-US" altLang="en-US"/>
          </a:p>
        </p:txBody>
      </p:sp>
      <p:sp>
        <p:nvSpPr>
          <p:cNvPr id="114691" name="Rectangle 7">
            <a:extLst>
              <a:ext uri="{FF2B5EF4-FFF2-40B4-BE49-F238E27FC236}">
                <a16:creationId xmlns:a16="http://schemas.microsoft.com/office/drawing/2014/main" id="{498018AC-0B77-4973-BEA4-DA19C4D714FE}"/>
              </a:ext>
            </a:extLst>
          </p:cNvPr>
          <p:cNvSpPr>
            <a:spLocks noChangeArrowheads="1"/>
          </p:cNvSpPr>
          <p:nvPr/>
        </p:nvSpPr>
        <p:spPr bwMode="auto">
          <a:xfrm>
            <a:off x="2051050" y="6429375"/>
            <a:ext cx="612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Calibri" panose="020F0502020204030204" pitchFamily="34" charset="0"/>
                <a:ea typeface="Calibri" panose="020F0502020204030204" pitchFamily="34" charset="0"/>
                <a:cs typeface="Times New Roman" panose="02020603050405020304" pitchFamily="18" charset="0"/>
              </a:rPr>
              <a:t>Figure: Intel Nehalem Processor, Core i7.</a:t>
            </a:r>
            <a:endParaRPr lang="en-US" altLang="en-US" sz="1800">
              <a:ea typeface="Calibri" panose="020F0502020204030204" pitchFamily="34" charset="0"/>
              <a:cs typeface="Times New Roman" panose="02020603050405020304" pitchFamily="18" charset="0"/>
            </a:endParaRPr>
          </a:p>
        </p:txBody>
      </p:sp>
      <p:pic>
        <p:nvPicPr>
          <p:cNvPr id="114692" name="Picture 7" descr="http://download.intel.com/pressroom/kits/corei7/images/Nehalem_Die_Shot_3.jpg">
            <a:extLst>
              <a:ext uri="{FF2B5EF4-FFF2-40B4-BE49-F238E27FC236}">
                <a16:creationId xmlns:a16="http://schemas.microsoft.com/office/drawing/2014/main" id="{AB3BAD37-0416-4C62-B6D4-48D3695A6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800100"/>
            <a:ext cx="7921625"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a:extLst>
              <a:ext uri="{FF2B5EF4-FFF2-40B4-BE49-F238E27FC236}">
                <a16:creationId xmlns:a16="http://schemas.microsoft.com/office/drawing/2014/main" id="{F1A8D5F9-E63C-4E6A-AB32-F9820CD18934}"/>
              </a:ext>
            </a:extLst>
          </p:cNvPr>
          <p:cNvSpPr>
            <a:spLocks noGrp="1" noChangeArrowheads="1"/>
          </p:cNvSpPr>
          <p:nvPr>
            <p:ph type="title"/>
          </p:nvPr>
        </p:nvSpPr>
        <p:spPr>
          <a:xfrm>
            <a:off x="477838" y="260350"/>
            <a:ext cx="8281987" cy="769938"/>
          </a:xfrm>
        </p:spPr>
        <p:txBody>
          <a:bodyPr/>
          <a:lstStyle/>
          <a:p>
            <a:r>
              <a:rPr lang="en-US" altLang="en-US"/>
              <a:t>Floor plan of Core i7</a:t>
            </a:r>
          </a:p>
        </p:txBody>
      </p:sp>
      <p:pic>
        <p:nvPicPr>
          <p:cNvPr id="116739" name="Picture 2" descr="Bloomfield die photo">
            <a:extLst>
              <a:ext uri="{FF2B5EF4-FFF2-40B4-BE49-F238E27FC236}">
                <a16:creationId xmlns:a16="http://schemas.microsoft.com/office/drawing/2014/main" id="{CC87BCA2-1241-4DDE-B64A-615F3B2C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96975"/>
            <a:ext cx="8877300" cy="554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3">
            <a:extLst>
              <a:ext uri="{FF2B5EF4-FFF2-40B4-BE49-F238E27FC236}">
                <a16:creationId xmlns:a16="http://schemas.microsoft.com/office/drawing/2014/main" id="{F2C57145-73DD-4CA8-9056-0D7A70EFE69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51B6C58-03B1-4EA3-820B-0A079998B26E}" type="slidenum">
              <a:rPr lang="en-AU" altLang="en-US" sz="1400" smtClean="0"/>
              <a:pPr>
                <a:spcBef>
                  <a:spcPct val="0"/>
                </a:spcBef>
                <a:buClrTx/>
                <a:buSzTx/>
                <a:buFontTx/>
                <a:buNone/>
              </a:pPr>
              <a:t>52</a:t>
            </a:fld>
            <a:endParaRPr lang="en-AU" altLang="en-US" sz="1400"/>
          </a:p>
        </p:txBody>
      </p:sp>
      <p:sp>
        <p:nvSpPr>
          <p:cNvPr id="118787" name="Rectangle 2">
            <a:extLst>
              <a:ext uri="{FF2B5EF4-FFF2-40B4-BE49-F238E27FC236}">
                <a16:creationId xmlns:a16="http://schemas.microsoft.com/office/drawing/2014/main" id="{453A07CB-96AF-4634-826F-DEB24A4858E4}"/>
              </a:ext>
            </a:extLst>
          </p:cNvPr>
          <p:cNvSpPr>
            <a:spLocks noGrp="1" noChangeArrowheads="1"/>
          </p:cNvSpPr>
          <p:nvPr>
            <p:ph type="title"/>
          </p:nvPr>
        </p:nvSpPr>
        <p:spPr/>
        <p:txBody>
          <a:bodyPr/>
          <a:lstStyle/>
          <a:p>
            <a:pPr eaLnBrk="1" hangingPunct="1"/>
            <a:r>
              <a:rPr lang="en-AU" altLang="en-US"/>
              <a:t>Multiprocessors</a:t>
            </a:r>
          </a:p>
        </p:txBody>
      </p:sp>
      <p:sp>
        <p:nvSpPr>
          <p:cNvPr id="118788" name="Rectangle 3">
            <a:extLst>
              <a:ext uri="{FF2B5EF4-FFF2-40B4-BE49-F238E27FC236}">
                <a16:creationId xmlns:a16="http://schemas.microsoft.com/office/drawing/2014/main" id="{10AB040D-7292-488E-AE58-DA21858FD7B4}"/>
              </a:ext>
            </a:extLst>
          </p:cNvPr>
          <p:cNvSpPr>
            <a:spLocks noGrp="1" noChangeArrowheads="1"/>
          </p:cNvSpPr>
          <p:nvPr>
            <p:ph type="body" idx="1"/>
          </p:nvPr>
        </p:nvSpPr>
        <p:spPr/>
        <p:txBody>
          <a:bodyPr/>
          <a:lstStyle/>
          <a:p>
            <a:pPr eaLnBrk="1" hangingPunct="1"/>
            <a:r>
              <a:rPr lang="en-AU" altLang="en-US"/>
              <a:t>Multicore microprocessors</a:t>
            </a:r>
          </a:p>
          <a:p>
            <a:pPr lvl="1" eaLnBrk="1" hangingPunct="1"/>
            <a:r>
              <a:rPr lang="en-AU" altLang="en-US"/>
              <a:t>More than one processor per chip</a:t>
            </a:r>
          </a:p>
          <a:p>
            <a:pPr eaLnBrk="1" hangingPunct="1"/>
            <a:r>
              <a:rPr lang="en-AU" altLang="en-US"/>
              <a:t>Requires explicitly parallel programming</a:t>
            </a:r>
          </a:p>
          <a:p>
            <a:pPr lvl="1" eaLnBrk="1" hangingPunct="1"/>
            <a:r>
              <a:rPr lang="en-AU" altLang="en-US"/>
              <a:t>Compare with instruction level parallelism</a:t>
            </a:r>
          </a:p>
          <a:p>
            <a:pPr lvl="2" eaLnBrk="1" hangingPunct="1"/>
            <a:r>
              <a:rPr lang="en-AU" altLang="en-US"/>
              <a:t>Hardware executes multiple instructions at once</a:t>
            </a:r>
          </a:p>
          <a:p>
            <a:pPr lvl="2" eaLnBrk="1" hangingPunct="1"/>
            <a:r>
              <a:rPr lang="en-AU" altLang="en-US"/>
              <a:t>Hidden from the programmer</a:t>
            </a:r>
          </a:p>
          <a:p>
            <a:pPr lvl="1" eaLnBrk="1" hangingPunct="1"/>
            <a:r>
              <a:rPr lang="en-AU" altLang="en-US"/>
              <a:t>Hard to do</a:t>
            </a:r>
          </a:p>
          <a:p>
            <a:pPr lvl="2" eaLnBrk="1" hangingPunct="1"/>
            <a:r>
              <a:rPr lang="en-AU" altLang="en-US"/>
              <a:t>Programming for performance</a:t>
            </a:r>
          </a:p>
          <a:p>
            <a:pPr lvl="2" eaLnBrk="1" hangingPunct="1"/>
            <a:r>
              <a:rPr lang="en-AU" altLang="en-US"/>
              <a:t>Load balancing</a:t>
            </a:r>
          </a:p>
          <a:p>
            <a:pPr lvl="2" eaLnBrk="1" hangingPunct="1"/>
            <a:r>
              <a:rPr lang="en-AU" altLang="en-US"/>
              <a:t>Optimizing communication and synchronization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a:extLst>
              <a:ext uri="{FF2B5EF4-FFF2-40B4-BE49-F238E27FC236}">
                <a16:creationId xmlns:a16="http://schemas.microsoft.com/office/drawing/2014/main" id="{FEE60719-207F-4E7D-AB5A-5C328C6C5A1E}"/>
              </a:ext>
            </a:extLst>
          </p:cNvPr>
          <p:cNvSpPr>
            <a:spLocks noChangeArrowheads="1"/>
          </p:cNvSpPr>
          <p:nvPr/>
        </p:nvSpPr>
        <p:spPr bwMode="auto">
          <a:xfrm>
            <a:off x="0" y="5891213"/>
            <a:ext cx="9144000" cy="838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1800"/>
              <a:t>              Figure. (a) A three-stage pipeline. (b) A superscalar CPU.</a:t>
            </a:r>
          </a:p>
        </p:txBody>
      </p:sp>
      <p:sp>
        <p:nvSpPr>
          <p:cNvPr id="120835" name="Rectangle 4">
            <a:extLst>
              <a:ext uri="{FF2B5EF4-FFF2-40B4-BE49-F238E27FC236}">
                <a16:creationId xmlns:a16="http://schemas.microsoft.com/office/drawing/2014/main" id="{F8F901BF-E35D-460B-B928-B8CADAE35318}"/>
              </a:ext>
            </a:extLst>
          </p:cNvPr>
          <p:cNvSpPr>
            <a:spLocks noChangeArrowheads="1"/>
          </p:cNvSpPr>
          <p:nvPr/>
        </p:nvSpPr>
        <p:spPr bwMode="auto">
          <a:xfrm>
            <a:off x="0" y="6710363"/>
            <a:ext cx="9144000" cy="174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200">
                <a:solidFill>
                  <a:srgbClr val="898989"/>
                </a:solidFill>
              </a:rPr>
              <a:t>Tanenbaum, Modern Operating Systems 3 e, (c) 2008 Prentice-Hall, Inc. All rights reserved. 0-13-6006639</a:t>
            </a:r>
          </a:p>
        </p:txBody>
      </p:sp>
      <p:pic>
        <p:nvPicPr>
          <p:cNvPr id="120836" name="Picture 5" descr="01-07">
            <a:extLst>
              <a:ext uri="{FF2B5EF4-FFF2-40B4-BE49-F238E27FC236}">
                <a16:creationId xmlns:a16="http://schemas.microsoft.com/office/drawing/2014/main" id="{7D1AB210-D8C9-45CF-97A6-324F036EC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3319463"/>
            <a:ext cx="71215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extBox 5">
            <a:extLst>
              <a:ext uri="{FF2B5EF4-FFF2-40B4-BE49-F238E27FC236}">
                <a16:creationId xmlns:a16="http://schemas.microsoft.com/office/drawing/2014/main" id="{422CDDE7-D265-45E1-86A0-A8ECBD954A2A}"/>
              </a:ext>
            </a:extLst>
          </p:cNvPr>
          <p:cNvSpPr txBox="1">
            <a:spLocks noChangeArrowheads="1"/>
          </p:cNvSpPr>
          <p:nvPr/>
        </p:nvSpPr>
        <p:spPr bwMode="auto">
          <a:xfrm>
            <a:off x="533400" y="441325"/>
            <a:ext cx="7362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2800"/>
              <a:t>Instruction level parallelism by </a:t>
            </a:r>
            <a:r>
              <a:rPr lang="en-US" altLang="en-US" sz="2800"/>
              <a:t>pipelining </a:t>
            </a:r>
          </a:p>
        </p:txBody>
      </p:sp>
      <p:sp>
        <p:nvSpPr>
          <p:cNvPr id="120838" name="TextBox 6">
            <a:extLst>
              <a:ext uri="{FF2B5EF4-FFF2-40B4-BE49-F238E27FC236}">
                <a16:creationId xmlns:a16="http://schemas.microsoft.com/office/drawing/2014/main" id="{6D760616-26EE-4B9E-894A-13E8A0A2344F}"/>
              </a:ext>
            </a:extLst>
          </p:cNvPr>
          <p:cNvSpPr txBox="1">
            <a:spLocks noChangeArrowheads="1"/>
          </p:cNvSpPr>
          <p:nvPr/>
        </p:nvSpPr>
        <p:spPr bwMode="auto">
          <a:xfrm>
            <a:off x="533400" y="1368425"/>
            <a:ext cx="8534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b="1"/>
              <a:t>CPU cycle</a:t>
            </a:r>
            <a:r>
              <a:rPr lang="en-US" altLang="en-US" sz="1800"/>
              <a:t>: </a:t>
            </a:r>
          </a:p>
          <a:p>
            <a:pPr>
              <a:spcBef>
                <a:spcPct val="0"/>
              </a:spcBef>
              <a:buClrTx/>
              <a:buSzTx/>
              <a:buFontTx/>
              <a:buNone/>
            </a:pPr>
            <a:r>
              <a:rPr lang="en-US" altLang="en-US" sz="1800"/>
              <a:t>The basic cycle of every CPU is to fetch, decode and execute subsequent instructions. The cycle is repeated until the program finished.</a:t>
            </a:r>
          </a:p>
        </p:txBody>
      </p:sp>
      <p:sp>
        <p:nvSpPr>
          <p:cNvPr id="120839" name="Rectangle 7">
            <a:extLst>
              <a:ext uri="{FF2B5EF4-FFF2-40B4-BE49-F238E27FC236}">
                <a16:creationId xmlns:a16="http://schemas.microsoft.com/office/drawing/2014/main" id="{8B251C1F-6FBB-4DBD-8D1E-4E58F613FB68}"/>
              </a:ext>
            </a:extLst>
          </p:cNvPr>
          <p:cNvSpPr>
            <a:spLocks noChangeArrowheads="1"/>
          </p:cNvSpPr>
          <p:nvPr/>
        </p:nvSpPr>
        <p:spPr bwMode="auto">
          <a:xfrm>
            <a:off x="533400" y="2909888"/>
            <a:ext cx="281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b="1"/>
              <a:t>Pipelining for efficiency: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3">
            <a:extLst>
              <a:ext uri="{FF2B5EF4-FFF2-40B4-BE49-F238E27FC236}">
                <a16:creationId xmlns:a16="http://schemas.microsoft.com/office/drawing/2014/main" id="{A4765378-B3F8-4C50-85EA-B5B4D7AAAE9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2238EA09-0434-4B80-88EF-9AA6A395A0E3}" type="slidenum">
              <a:rPr lang="en-AU" altLang="en-US" sz="1400" smtClean="0"/>
              <a:pPr>
                <a:spcBef>
                  <a:spcPct val="0"/>
                </a:spcBef>
                <a:buClrTx/>
                <a:buSzTx/>
                <a:buFontTx/>
                <a:buNone/>
              </a:pPr>
              <a:t>54</a:t>
            </a:fld>
            <a:endParaRPr lang="en-AU" altLang="en-US" sz="1400"/>
          </a:p>
        </p:txBody>
      </p:sp>
      <p:sp>
        <p:nvSpPr>
          <p:cNvPr id="122883" name="Rectangle 2">
            <a:extLst>
              <a:ext uri="{FF2B5EF4-FFF2-40B4-BE49-F238E27FC236}">
                <a16:creationId xmlns:a16="http://schemas.microsoft.com/office/drawing/2014/main" id="{D7BC1562-268D-4336-BED7-E6993ECEAE0C}"/>
              </a:ext>
            </a:extLst>
          </p:cNvPr>
          <p:cNvSpPr>
            <a:spLocks noGrp="1" noChangeArrowheads="1"/>
          </p:cNvSpPr>
          <p:nvPr>
            <p:ph type="title"/>
          </p:nvPr>
        </p:nvSpPr>
        <p:spPr/>
        <p:txBody>
          <a:bodyPr/>
          <a:lstStyle/>
          <a:p>
            <a:pPr eaLnBrk="1" hangingPunct="1"/>
            <a:r>
              <a:rPr lang="en-US" altLang="en-US"/>
              <a:t>SPEC CPU Benchmark</a:t>
            </a:r>
            <a:endParaRPr lang="en-AU" altLang="en-US"/>
          </a:p>
        </p:txBody>
      </p:sp>
      <p:sp>
        <p:nvSpPr>
          <p:cNvPr id="122884" name="Rectangle 3">
            <a:extLst>
              <a:ext uri="{FF2B5EF4-FFF2-40B4-BE49-F238E27FC236}">
                <a16:creationId xmlns:a16="http://schemas.microsoft.com/office/drawing/2014/main" id="{AC6B63FD-90DB-4BF9-B9B2-82628B3F2A82}"/>
              </a:ext>
            </a:extLst>
          </p:cNvPr>
          <p:cNvSpPr>
            <a:spLocks noGrp="1" noChangeArrowheads="1"/>
          </p:cNvSpPr>
          <p:nvPr>
            <p:ph type="body" idx="1"/>
          </p:nvPr>
        </p:nvSpPr>
        <p:spPr>
          <a:xfrm>
            <a:off x="684213" y="1125538"/>
            <a:ext cx="8270875" cy="3887787"/>
          </a:xfrm>
        </p:spPr>
        <p:txBody>
          <a:bodyPr/>
          <a:lstStyle/>
          <a:p>
            <a:pPr eaLnBrk="1" hangingPunct="1">
              <a:lnSpc>
                <a:spcPct val="80000"/>
              </a:lnSpc>
            </a:pPr>
            <a:r>
              <a:rPr lang="en-US" altLang="en-US" sz="2800"/>
              <a:t>Programs used to measure performance</a:t>
            </a:r>
          </a:p>
          <a:p>
            <a:pPr lvl="1" eaLnBrk="1" hangingPunct="1">
              <a:lnSpc>
                <a:spcPct val="80000"/>
              </a:lnSpc>
            </a:pPr>
            <a:r>
              <a:rPr lang="en-US" altLang="en-US" sz="2400"/>
              <a:t>Supposedly typical of actual workload</a:t>
            </a:r>
          </a:p>
          <a:p>
            <a:pPr eaLnBrk="1" hangingPunct="1">
              <a:lnSpc>
                <a:spcPct val="80000"/>
              </a:lnSpc>
            </a:pPr>
            <a:r>
              <a:rPr lang="en-US" altLang="en-US" sz="2800"/>
              <a:t>Standard Performance Evaluation Corp (SPEC)</a:t>
            </a:r>
          </a:p>
          <a:p>
            <a:pPr lvl="1" eaLnBrk="1" hangingPunct="1">
              <a:lnSpc>
                <a:spcPct val="80000"/>
              </a:lnSpc>
            </a:pPr>
            <a:r>
              <a:rPr lang="en-US" altLang="en-US" sz="2400"/>
              <a:t>Develops benchmarks for CPU, I/O, Web, …</a:t>
            </a:r>
          </a:p>
          <a:p>
            <a:pPr eaLnBrk="1" hangingPunct="1">
              <a:lnSpc>
                <a:spcPct val="80000"/>
              </a:lnSpc>
              <a:spcBef>
                <a:spcPct val="50000"/>
              </a:spcBef>
            </a:pPr>
            <a:r>
              <a:rPr lang="en-US" altLang="en-US" sz="2800"/>
              <a:t>SPEC CPU2006</a:t>
            </a:r>
          </a:p>
          <a:p>
            <a:pPr lvl="1" eaLnBrk="1" hangingPunct="1">
              <a:lnSpc>
                <a:spcPct val="80000"/>
              </a:lnSpc>
            </a:pPr>
            <a:r>
              <a:rPr lang="en-US" altLang="en-US" sz="2400"/>
              <a:t>Elapsed time to execute a selection of programs</a:t>
            </a:r>
          </a:p>
          <a:p>
            <a:pPr lvl="2" eaLnBrk="1" hangingPunct="1">
              <a:lnSpc>
                <a:spcPct val="80000"/>
              </a:lnSpc>
            </a:pPr>
            <a:r>
              <a:rPr lang="en-US" altLang="en-US" sz="2000"/>
              <a:t>Negligible I/O, so focuses on CPU performance</a:t>
            </a:r>
          </a:p>
          <a:p>
            <a:pPr lvl="1" eaLnBrk="1" hangingPunct="1">
              <a:lnSpc>
                <a:spcPct val="80000"/>
              </a:lnSpc>
            </a:pPr>
            <a:r>
              <a:rPr lang="en-US" altLang="en-US" sz="2400"/>
              <a:t>Normalize relative to reference machine</a:t>
            </a:r>
          </a:p>
          <a:p>
            <a:pPr lvl="1" eaLnBrk="1" hangingPunct="1">
              <a:lnSpc>
                <a:spcPct val="80000"/>
              </a:lnSpc>
            </a:pPr>
            <a:r>
              <a:rPr lang="en-US" altLang="en-US" sz="2400"/>
              <a:t>Summarize as geometric mean of performance ratios</a:t>
            </a:r>
          </a:p>
          <a:p>
            <a:pPr lvl="2" eaLnBrk="1" hangingPunct="1">
              <a:lnSpc>
                <a:spcPct val="80000"/>
              </a:lnSpc>
            </a:pPr>
            <a:r>
              <a:rPr lang="en-US" altLang="en-US" sz="2000"/>
              <a:t>CINT2006 (integer) and CFP2006 (floating-point)</a:t>
            </a:r>
          </a:p>
        </p:txBody>
      </p:sp>
      <p:graphicFrame>
        <p:nvGraphicFramePr>
          <p:cNvPr id="122885" name="Object 5">
            <a:extLst>
              <a:ext uri="{FF2B5EF4-FFF2-40B4-BE49-F238E27FC236}">
                <a16:creationId xmlns:a16="http://schemas.microsoft.com/office/drawing/2014/main" id="{CEDF36E9-5B51-4EAC-BB39-BF68804758DB}"/>
              </a:ext>
            </a:extLst>
          </p:cNvPr>
          <p:cNvGraphicFramePr>
            <a:graphicFrameLocks noChangeAspect="1"/>
          </p:cNvGraphicFramePr>
          <p:nvPr/>
        </p:nvGraphicFramePr>
        <p:xfrm>
          <a:off x="2555875" y="5157788"/>
          <a:ext cx="3771900" cy="1062037"/>
        </p:xfrm>
        <a:graphic>
          <a:graphicData uri="http://schemas.openxmlformats.org/presentationml/2006/ole">
            <mc:AlternateContent xmlns:mc="http://schemas.openxmlformats.org/markup-compatibility/2006">
              <mc:Choice xmlns:v="urn:schemas-microsoft-com:vml" Requires="v">
                <p:oleObj name="Equation" r:id="rId3" imgW="1714500" imgH="482600" progId="Equation.3">
                  <p:embed/>
                </p:oleObj>
              </mc:Choice>
              <mc:Fallback>
                <p:oleObj name="Equation" r:id="rId3" imgW="17145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5157788"/>
                        <a:ext cx="3771900" cy="106203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Footer Placeholder 2">
            <a:extLst>
              <a:ext uri="{FF2B5EF4-FFF2-40B4-BE49-F238E27FC236}">
                <a16:creationId xmlns:a16="http://schemas.microsoft.com/office/drawing/2014/main" id="{22DA06AC-C5A2-4E13-AA91-F870D28A0F8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E93AE4F0-94CA-44CB-B45A-F649B32959EB}" type="slidenum">
              <a:rPr lang="en-AU" altLang="en-US" sz="1400" smtClean="0"/>
              <a:pPr>
                <a:spcBef>
                  <a:spcPct val="0"/>
                </a:spcBef>
                <a:buClrTx/>
                <a:buSzTx/>
                <a:buFontTx/>
                <a:buNone/>
              </a:pPr>
              <a:t>55</a:t>
            </a:fld>
            <a:endParaRPr lang="en-AU" altLang="en-US" sz="1400"/>
          </a:p>
        </p:txBody>
      </p:sp>
      <p:sp>
        <p:nvSpPr>
          <p:cNvPr id="124931" name="Rectangle 4">
            <a:extLst>
              <a:ext uri="{FF2B5EF4-FFF2-40B4-BE49-F238E27FC236}">
                <a16:creationId xmlns:a16="http://schemas.microsoft.com/office/drawing/2014/main" id="{9599F3E8-9C92-437C-BDF6-395DE8A1E676}"/>
              </a:ext>
            </a:extLst>
          </p:cNvPr>
          <p:cNvSpPr>
            <a:spLocks noGrp="1" noChangeArrowheads="1"/>
          </p:cNvSpPr>
          <p:nvPr>
            <p:ph type="title"/>
          </p:nvPr>
        </p:nvSpPr>
        <p:spPr>
          <a:xfrm>
            <a:off x="684213" y="206375"/>
            <a:ext cx="8259762" cy="701675"/>
          </a:xfrm>
        </p:spPr>
        <p:txBody>
          <a:bodyPr/>
          <a:lstStyle/>
          <a:p>
            <a:pPr eaLnBrk="1" hangingPunct="1"/>
            <a:r>
              <a:rPr lang="en-AU" altLang="en-US" sz="4000"/>
              <a:t>CINT2006 for Intel Core i7 920</a:t>
            </a:r>
          </a:p>
        </p:txBody>
      </p:sp>
      <p:pic>
        <p:nvPicPr>
          <p:cNvPr id="124932" name="Picture 5">
            <a:extLst>
              <a:ext uri="{FF2B5EF4-FFF2-40B4-BE49-F238E27FC236}">
                <a16:creationId xmlns:a16="http://schemas.microsoft.com/office/drawing/2014/main" id="{698B3CF6-63D1-4138-8A91-5852BED95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8" y="1196975"/>
            <a:ext cx="8712200"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3">
            <a:extLst>
              <a:ext uri="{FF2B5EF4-FFF2-40B4-BE49-F238E27FC236}">
                <a16:creationId xmlns:a16="http://schemas.microsoft.com/office/drawing/2014/main" id="{DE89804C-442B-415F-9790-0D9D4B7F8AF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3F9B9DB-A702-4BC1-BDCA-A07BF7C05ACE}" type="slidenum">
              <a:rPr lang="en-AU" altLang="en-US" sz="1400" smtClean="0"/>
              <a:pPr>
                <a:spcBef>
                  <a:spcPct val="0"/>
                </a:spcBef>
                <a:buClrTx/>
                <a:buSzTx/>
                <a:buFontTx/>
                <a:buNone/>
              </a:pPr>
              <a:t>56</a:t>
            </a:fld>
            <a:endParaRPr lang="en-AU" altLang="en-US" sz="1400"/>
          </a:p>
        </p:txBody>
      </p:sp>
      <p:sp>
        <p:nvSpPr>
          <p:cNvPr id="126979" name="Rectangle 2">
            <a:extLst>
              <a:ext uri="{FF2B5EF4-FFF2-40B4-BE49-F238E27FC236}">
                <a16:creationId xmlns:a16="http://schemas.microsoft.com/office/drawing/2014/main" id="{252C0C1D-B831-4B54-A121-200F13E845BD}"/>
              </a:ext>
            </a:extLst>
          </p:cNvPr>
          <p:cNvSpPr>
            <a:spLocks noGrp="1" noChangeArrowheads="1"/>
          </p:cNvSpPr>
          <p:nvPr>
            <p:ph type="title"/>
          </p:nvPr>
        </p:nvSpPr>
        <p:spPr/>
        <p:txBody>
          <a:bodyPr/>
          <a:lstStyle/>
          <a:p>
            <a:pPr eaLnBrk="1" hangingPunct="1"/>
            <a:r>
              <a:rPr lang="en-AU" altLang="en-US"/>
              <a:t>SPEC Power Benchmark</a:t>
            </a:r>
          </a:p>
        </p:txBody>
      </p:sp>
      <p:sp>
        <p:nvSpPr>
          <p:cNvPr id="126980" name="Rectangle 3">
            <a:extLst>
              <a:ext uri="{FF2B5EF4-FFF2-40B4-BE49-F238E27FC236}">
                <a16:creationId xmlns:a16="http://schemas.microsoft.com/office/drawing/2014/main" id="{CD22DDDC-80D3-4C81-A631-92CFD8938FC4}"/>
              </a:ext>
            </a:extLst>
          </p:cNvPr>
          <p:cNvSpPr>
            <a:spLocks noGrp="1" noChangeArrowheads="1"/>
          </p:cNvSpPr>
          <p:nvPr>
            <p:ph type="body" idx="1"/>
          </p:nvPr>
        </p:nvSpPr>
        <p:spPr>
          <a:xfrm>
            <a:off x="684213" y="1125538"/>
            <a:ext cx="8270875" cy="2447925"/>
          </a:xfrm>
        </p:spPr>
        <p:txBody>
          <a:bodyPr/>
          <a:lstStyle/>
          <a:p>
            <a:pPr eaLnBrk="1" hangingPunct="1"/>
            <a:r>
              <a:rPr lang="en-AU" altLang="en-US"/>
              <a:t>Power consumption of server at different workload levels</a:t>
            </a:r>
          </a:p>
          <a:p>
            <a:pPr lvl="1" eaLnBrk="1" hangingPunct="1"/>
            <a:r>
              <a:rPr lang="en-AU" altLang="en-US"/>
              <a:t>Performance: ssj_ops/sec</a:t>
            </a:r>
          </a:p>
          <a:p>
            <a:pPr lvl="1" eaLnBrk="1" hangingPunct="1"/>
            <a:r>
              <a:rPr lang="en-AU" altLang="en-US"/>
              <a:t>Power: Watts (Joules/sec)</a:t>
            </a:r>
          </a:p>
        </p:txBody>
      </p:sp>
      <p:graphicFrame>
        <p:nvGraphicFramePr>
          <p:cNvPr id="126981" name="Object 4">
            <a:extLst>
              <a:ext uri="{FF2B5EF4-FFF2-40B4-BE49-F238E27FC236}">
                <a16:creationId xmlns:a16="http://schemas.microsoft.com/office/drawing/2014/main" id="{75D1BDC0-BC3E-4B60-AB19-3042F16036BC}"/>
              </a:ext>
            </a:extLst>
          </p:cNvPr>
          <p:cNvGraphicFramePr>
            <a:graphicFrameLocks noChangeAspect="1"/>
          </p:cNvGraphicFramePr>
          <p:nvPr/>
        </p:nvGraphicFramePr>
        <p:xfrm>
          <a:off x="1116013" y="3500438"/>
          <a:ext cx="7288212" cy="914400"/>
        </p:xfrm>
        <a:graphic>
          <a:graphicData uri="http://schemas.openxmlformats.org/presentationml/2006/ole">
            <mc:AlternateContent xmlns:mc="http://schemas.openxmlformats.org/markup-compatibility/2006">
              <mc:Choice xmlns:v="urn:schemas-microsoft-com:vml" Requires="v">
                <p:oleObj name="Equation" r:id="rId3" imgW="3644900" imgH="457200" progId="Equation.3">
                  <p:embed/>
                </p:oleObj>
              </mc:Choice>
              <mc:Fallback>
                <p:oleObj name="Equation" r:id="rId3" imgW="36449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500438"/>
                        <a:ext cx="7288212" cy="9144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2">
            <a:extLst>
              <a:ext uri="{FF2B5EF4-FFF2-40B4-BE49-F238E27FC236}">
                <a16:creationId xmlns:a16="http://schemas.microsoft.com/office/drawing/2014/main" id="{E5B2D16A-1F4F-4935-B122-9C8774F946A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2F4C0443-B4E5-4974-A770-076A9A38163E}" type="slidenum">
              <a:rPr lang="en-AU" altLang="en-US" sz="1400" smtClean="0"/>
              <a:pPr>
                <a:spcBef>
                  <a:spcPct val="0"/>
                </a:spcBef>
                <a:buClrTx/>
                <a:buSzTx/>
                <a:buFontTx/>
                <a:buNone/>
              </a:pPr>
              <a:t>57</a:t>
            </a:fld>
            <a:endParaRPr lang="en-AU" altLang="en-US" sz="1400"/>
          </a:p>
        </p:txBody>
      </p:sp>
      <p:sp>
        <p:nvSpPr>
          <p:cNvPr id="129027" name="Rectangle 2">
            <a:extLst>
              <a:ext uri="{FF2B5EF4-FFF2-40B4-BE49-F238E27FC236}">
                <a16:creationId xmlns:a16="http://schemas.microsoft.com/office/drawing/2014/main" id="{CB5D1C8E-1BCA-4574-9D73-D280D62BAA60}"/>
              </a:ext>
            </a:extLst>
          </p:cNvPr>
          <p:cNvSpPr>
            <a:spLocks noGrp="1" noChangeArrowheads="1"/>
          </p:cNvSpPr>
          <p:nvPr>
            <p:ph type="title"/>
          </p:nvPr>
        </p:nvSpPr>
        <p:spPr>
          <a:xfrm>
            <a:off x="684213" y="261938"/>
            <a:ext cx="8259762" cy="646112"/>
          </a:xfrm>
        </p:spPr>
        <p:txBody>
          <a:bodyPr/>
          <a:lstStyle/>
          <a:p>
            <a:pPr eaLnBrk="1" hangingPunct="1"/>
            <a:r>
              <a:rPr lang="en-AU" altLang="en-US" sz="3600"/>
              <a:t>SPECpower_ssj2008 for Xeon X5650</a:t>
            </a:r>
          </a:p>
        </p:txBody>
      </p:sp>
      <p:pic>
        <p:nvPicPr>
          <p:cNvPr id="129028" name="Picture 101">
            <a:extLst>
              <a:ext uri="{FF2B5EF4-FFF2-40B4-BE49-F238E27FC236}">
                <a16:creationId xmlns:a16="http://schemas.microsoft.com/office/drawing/2014/main" id="{401D565B-3BEF-47EB-93E5-D6946402E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238250"/>
            <a:ext cx="75819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3">
            <a:extLst>
              <a:ext uri="{FF2B5EF4-FFF2-40B4-BE49-F238E27FC236}">
                <a16:creationId xmlns:a16="http://schemas.microsoft.com/office/drawing/2014/main" id="{CE8F3D39-E810-416E-9525-71545BD8C9C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E6EC9E36-FE9E-4CD9-A8FE-B4C00B9533C7}" type="slidenum">
              <a:rPr lang="en-AU" altLang="en-US" sz="1400" smtClean="0"/>
              <a:pPr>
                <a:spcBef>
                  <a:spcPct val="0"/>
                </a:spcBef>
                <a:buClrTx/>
                <a:buSzTx/>
                <a:buFontTx/>
                <a:buNone/>
              </a:pPr>
              <a:t>58</a:t>
            </a:fld>
            <a:endParaRPr lang="en-AU" altLang="en-US" sz="1400"/>
          </a:p>
        </p:txBody>
      </p:sp>
      <p:sp>
        <p:nvSpPr>
          <p:cNvPr id="131075" name="Rectangle 2">
            <a:extLst>
              <a:ext uri="{FF2B5EF4-FFF2-40B4-BE49-F238E27FC236}">
                <a16:creationId xmlns:a16="http://schemas.microsoft.com/office/drawing/2014/main" id="{8C846DB3-416F-4BC0-B059-EAC2A47CBBE1}"/>
              </a:ext>
            </a:extLst>
          </p:cNvPr>
          <p:cNvSpPr>
            <a:spLocks noGrp="1" noChangeArrowheads="1"/>
          </p:cNvSpPr>
          <p:nvPr>
            <p:ph type="title"/>
          </p:nvPr>
        </p:nvSpPr>
        <p:spPr/>
        <p:txBody>
          <a:bodyPr/>
          <a:lstStyle/>
          <a:p>
            <a:pPr eaLnBrk="1" hangingPunct="1"/>
            <a:r>
              <a:rPr lang="en-AU" altLang="en-US"/>
              <a:t>Fallacy: Low Power at Idle</a:t>
            </a:r>
          </a:p>
        </p:txBody>
      </p:sp>
      <p:sp>
        <p:nvSpPr>
          <p:cNvPr id="131076" name="Rectangle 3">
            <a:extLst>
              <a:ext uri="{FF2B5EF4-FFF2-40B4-BE49-F238E27FC236}">
                <a16:creationId xmlns:a16="http://schemas.microsoft.com/office/drawing/2014/main" id="{E36D8450-8BD0-4F20-BACB-3B6853FF5D9C}"/>
              </a:ext>
            </a:extLst>
          </p:cNvPr>
          <p:cNvSpPr>
            <a:spLocks noGrp="1" noChangeArrowheads="1"/>
          </p:cNvSpPr>
          <p:nvPr>
            <p:ph type="body" idx="1"/>
          </p:nvPr>
        </p:nvSpPr>
        <p:spPr/>
        <p:txBody>
          <a:bodyPr/>
          <a:lstStyle/>
          <a:p>
            <a:pPr eaLnBrk="1" hangingPunct="1"/>
            <a:r>
              <a:rPr lang="en-AU" altLang="en-US" dirty="0"/>
              <a:t>Xeon X5650 power benchmark (</a:t>
            </a:r>
            <a:r>
              <a:rPr lang="en-AU" altLang="en-US" sz="2000" dirty="0">
                <a:solidFill>
                  <a:srgbClr val="0070C0"/>
                </a:solidFill>
              </a:rPr>
              <a:t>slide# 60</a:t>
            </a:r>
            <a:r>
              <a:rPr lang="en-AU" altLang="en-US" dirty="0"/>
              <a:t>)</a:t>
            </a:r>
          </a:p>
          <a:p>
            <a:pPr lvl="1" eaLnBrk="1" hangingPunct="1"/>
            <a:r>
              <a:rPr lang="en-AU" altLang="en-US" dirty="0"/>
              <a:t>At 100% load: 258W</a:t>
            </a:r>
          </a:p>
          <a:p>
            <a:pPr lvl="1" eaLnBrk="1" hangingPunct="1"/>
            <a:r>
              <a:rPr lang="en-AU" altLang="en-US" dirty="0"/>
              <a:t>At 50% load: 170W (66%)</a:t>
            </a:r>
          </a:p>
          <a:p>
            <a:pPr lvl="1" eaLnBrk="1" hangingPunct="1"/>
            <a:r>
              <a:rPr lang="en-AU" altLang="en-US" dirty="0"/>
              <a:t>At 10% load: 121W (47%)</a:t>
            </a:r>
          </a:p>
          <a:p>
            <a:pPr eaLnBrk="1" hangingPunct="1"/>
            <a:r>
              <a:rPr lang="en-AU" altLang="en-US" dirty="0"/>
              <a:t>Google data </a:t>
            </a:r>
            <a:r>
              <a:rPr lang="en-AU" altLang="en-US" dirty="0" err="1"/>
              <a:t>center</a:t>
            </a:r>
            <a:endParaRPr lang="en-AU" altLang="en-US" dirty="0"/>
          </a:p>
          <a:p>
            <a:pPr lvl="1" eaLnBrk="1" hangingPunct="1"/>
            <a:r>
              <a:rPr lang="en-AU" altLang="en-US" dirty="0"/>
              <a:t>Mostly operates at 10% </a:t>
            </a:r>
            <a:r>
              <a:rPr lang="en-AU" altLang="en-US" dirty="0">
                <a:cs typeface="Arial" panose="020B0604020202020204" pitchFamily="34" charset="0"/>
              </a:rPr>
              <a:t>– 50% load</a:t>
            </a:r>
          </a:p>
          <a:p>
            <a:pPr lvl="1" eaLnBrk="1" hangingPunct="1"/>
            <a:r>
              <a:rPr lang="en-AU" altLang="en-US" dirty="0">
                <a:cs typeface="Arial" panose="020B0604020202020204" pitchFamily="34" charset="0"/>
              </a:rPr>
              <a:t>At 100% load less than 1% of the time</a:t>
            </a:r>
          </a:p>
          <a:p>
            <a:pPr eaLnBrk="1" hangingPunct="1"/>
            <a:r>
              <a:rPr lang="en-AU" altLang="en-US" dirty="0">
                <a:cs typeface="Arial" panose="020B0604020202020204" pitchFamily="34" charset="0"/>
              </a:rPr>
              <a:t>Consider designing processors to make power proportional to load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3">
            <a:extLst>
              <a:ext uri="{FF2B5EF4-FFF2-40B4-BE49-F238E27FC236}">
                <a16:creationId xmlns:a16="http://schemas.microsoft.com/office/drawing/2014/main" id="{8449DC9D-72A7-435D-BDED-AE271603672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292CBB2B-8C47-4D5E-91C5-8FFF8EAA8952}" type="slidenum">
              <a:rPr lang="en-AU" altLang="en-US" sz="1400" smtClean="0"/>
              <a:pPr>
                <a:spcBef>
                  <a:spcPct val="0"/>
                </a:spcBef>
                <a:buClrTx/>
                <a:buSzTx/>
                <a:buFontTx/>
                <a:buNone/>
              </a:pPr>
              <a:t>59</a:t>
            </a:fld>
            <a:endParaRPr lang="en-AU" altLang="en-US" sz="1400"/>
          </a:p>
        </p:txBody>
      </p:sp>
      <p:sp>
        <p:nvSpPr>
          <p:cNvPr id="133123" name="Rectangle 2">
            <a:extLst>
              <a:ext uri="{FF2B5EF4-FFF2-40B4-BE49-F238E27FC236}">
                <a16:creationId xmlns:a16="http://schemas.microsoft.com/office/drawing/2014/main" id="{5FC141DD-9940-458A-ACBB-64F56E38B994}"/>
              </a:ext>
            </a:extLst>
          </p:cNvPr>
          <p:cNvSpPr>
            <a:spLocks noGrp="1" noChangeArrowheads="1"/>
          </p:cNvSpPr>
          <p:nvPr>
            <p:ph type="title"/>
          </p:nvPr>
        </p:nvSpPr>
        <p:spPr/>
        <p:txBody>
          <a:bodyPr/>
          <a:lstStyle/>
          <a:p>
            <a:pPr eaLnBrk="1" hangingPunct="1"/>
            <a:r>
              <a:rPr lang="en-US" altLang="en-US"/>
              <a:t>Pitfall: Amdahl’s Law</a:t>
            </a:r>
            <a:endParaRPr lang="en-AU" altLang="en-US"/>
          </a:p>
        </p:txBody>
      </p:sp>
      <p:sp>
        <p:nvSpPr>
          <p:cNvPr id="133124" name="Rectangle 3">
            <a:extLst>
              <a:ext uri="{FF2B5EF4-FFF2-40B4-BE49-F238E27FC236}">
                <a16:creationId xmlns:a16="http://schemas.microsoft.com/office/drawing/2014/main" id="{9BAE0F20-365A-4428-91DE-030AE605BA9F}"/>
              </a:ext>
            </a:extLst>
          </p:cNvPr>
          <p:cNvSpPr>
            <a:spLocks noGrp="1" noChangeArrowheads="1"/>
          </p:cNvSpPr>
          <p:nvPr>
            <p:ph type="body" idx="1"/>
          </p:nvPr>
        </p:nvSpPr>
        <p:spPr>
          <a:xfrm>
            <a:off x="684213" y="1125538"/>
            <a:ext cx="7991475" cy="1439862"/>
          </a:xfrm>
        </p:spPr>
        <p:txBody>
          <a:bodyPr/>
          <a:lstStyle/>
          <a:p>
            <a:pPr eaLnBrk="1" hangingPunct="1"/>
            <a:r>
              <a:rPr lang="en-US" altLang="en-US" sz="2800"/>
              <a:t>Improving an aspect of a computer and expecting a proportional improvement in overall performance</a:t>
            </a:r>
            <a:endParaRPr lang="en-US" altLang="en-US" sz="2800">
              <a:sym typeface="Wingdings" panose="05000000000000000000" pitchFamily="2" charset="2"/>
            </a:endParaRPr>
          </a:p>
        </p:txBody>
      </p:sp>
      <p:sp>
        <p:nvSpPr>
          <p:cNvPr id="133125" name="Text Box 4">
            <a:extLst>
              <a:ext uri="{FF2B5EF4-FFF2-40B4-BE49-F238E27FC236}">
                <a16:creationId xmlns:a16="http://schemas.microsoft.com/office/drawing/2014/main" id="{06471F74-6759-40A6-9069-AC3BB45EB523}"/>
              </a:ext>
            </a:extLst>
          </p:cNvPr>
          <p:cNvSpPr txBox="1">
            <a:spLocks noChangeArrowheads="1"/>
          </p:cNvSpPr>
          <p:nvPr/>
        </p:nvSpPr>
        <p:spPr bwMode="auto">
          <a:xfrm rot="5400000">
            <a:off x="7496175" y="1279525"/>
            <a:ext cx="292893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§1.10 Fallacies and Pitfalls</a:t>
            </a:r>
          </a:p>
        </p:txBody>
      </p:sp>
      <p:graphicFrame>
        <p:nvGraphicFramePr>
          <p:cNvPr id="133126" name="Object 5">
            <a:extLst>
              <a:ext uri="{FF2B5EF4-FFF2-40B4-BE49-F238E27FC236}">
                <a16:creationId xmlns:a16="http://schemas.microsoft.com/office/drawing/2014/main" id="{FBAC3799-0518-400D-ABBE-FE3B3DC36D9F}"/>
              </a:ext>
            </a:extLst>
          </p:cNvPr>
          <p:cNvGraphicFramePr>
            <a:graphicFrameLocks noChangeAspect="1"/>
          </p:cNvGraphicFramePr>
          <p:nvPr/>
        </p:nvGraphicFramePr>
        <p:xfrm>
          <a:off x="3419475" y="4964113"/>
          <a:ext cx="1728788" cy="788987"/>
        </p:xfrm>
        <a:graphic>
          <a:graphicData uri="http://schemas.openxmlformats.org/presentationml/2006/ole">
            <mc:AlternateContent xmlns:mc="http://schemas.openxmlformats.org/markup-compatibility/2006">
              <mc:Choice xmlns:v="urn:schemas-microsoft-com:vml" Requires="v">
                <p:oleObj name="Equation" r:id="rId3" imgW="863225" imgH="393529" progId="Equation.3">
                  <p:embed/>
                </p:oleObj>
              </mc:Choice>
              <mc:Fallback>
                <p:oleObj name="Equation" r:id="rId3" imgW="863225" imgH="39352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4964113"/>
                        <a:ext cx="1728788"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27" name="Rectangle 6">
            <a:extLst>
              <a:ext uri="{FF2B5EF4-FFF2-40B4-BE49-F238E27FC236}">
                <a16:creationId xmlns:a16="http://schemas.microsoft.com/office/drawing/2014/main" id="{4F6C4677-039E-4804-904B-6352A2BB6BB5}"/>
              </a:ext>
            </a:extLst>
          </p:cNvPr>
          <p:cNvSpPr>
            <a:spLocks noChangeArrowheads="1"/>
          </p:cNvSpPr>
          <p:nvPr/>
        </p:nvSpPr>
        <p:spPr bwMode="auto">
          <a:xfrm>
            <a:off x="4932363" y="5070475"/>
            <a:ext cx="34559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sz="2400"/>
              <a:t>Can’t be done!</a:t>
            </a:r>
            <a:endParaRPr lang="en-US" altLang="en-US" sz="2400">
              <a:cs typeface="Tahoma" panose="020B0604030504040204" pitchFamily="34" charset="0"/>
            </a:endParaRPr>
          </a:p>
        </p:txBody>
      </p:sp>
      <p:graphicFrame>
        <p:nvGraphicFramePr>
          <p:cNvPr id="133128" name="Object 7">
            <a:extLst>
              <a:ext uri="{FF2B5EF4-FFF2-40B4-BE49-F238E27FC236}">
                <a16:creationId xmlns:a16="http://schemas.microsoft.com/office/drawing/2014/main" id="{7B0DA048-4A25-4B4A-8F2E-2BFFF650761E}"/>
              </a:ext>
            </a:extLst>
          </p:cNvPr>
          <p:cNvGraphicFramePr>
            <a:graphicFrameLocks noChangeAspect="1"/>
          </p:cNvGraphicFramePr>
          <p:nvPr/>
        </p:nvGraphicFramePr>
        <p:xfrm>
          <a:off x="1611313" y="2501900"/>
          <a:ext cx="5592762" cy="966788"/>
        </p:xfrm>
        <a:graphic>
          <a:graphicData uri="http://schemas.openxmlformats.org/presentationml/2006/ole">
            <mc:AlternateContent xmlns:mc="http://schemas.openxmlformats.org/markup-compatibility/2006">
              <mc:Choice xmlns:v="urn:schemas-microsoft-com:vml" Requires="v">
                <p:oleObj name="Equation" r:id="rId5" imgW="2794000" imgH="482600" progId="Equation.3">
                  <p:embed/>
                </p:oleObj>
              </mc:Choice>
              <mc:Fallback>
                <p:oleObj name="Equation" r:id="rId5" imgW="2794000" imgH="482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313" y="2501900"/>
                        <a:ext cx="5592762" cy="966788"/>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29" name="Rectangle 8">
            <a:extLst>
              <a:ext uri="{FF2B5EF4-FFF2-40B4-BE49-F238E27FC236}">
                <a16:creationId xmlns:a16="http://schemas.microsoft.com/office/drawing/2014/main" id="{563D75FA-79FC-4B90-9FDA-24ECD1D7B994}"/>
              </a:ext>
            </a:extLst>
          </p:cNvPr>
          <p:cNvSpPr>
            <a:spLocks noChangeArrowheads="1"/>
          </p:cNvSpPr>
          <p:nvPr/>
        </p:nvSpPr>
        <p:spPr bwMode="auto">
          <a:xfrm>
            <a:off x="684213" y="3500438"/>
            <a:ext cx="79914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400">
                <a:sym typeface="Wingdings" panose="05000000000000000000" pitchFamily="2" charset="2"/>
              </a:rPr>
              <a:t>Example: multiply operation accounts for 80s of 100s in a program</a:t>
            </a:r>
            <a:endParaRPr lang="en-US" altLang="en-US" sz="2800">
              <a:sym typeface="Wingdings" panose="05000000000000000000" pitchFamily="2" charset="2"/>
            </a:endParaRPr>
          </a:p>
          <a:p>
            <a:pPr lvl="1" eaLnBrk="1" hangingPunct="1"/>
            <a:r>
              <a:rPr lang="en-US" altLang="en-US" sz="2400"/>
              <a:t>How much improvement in multiply performance to get 5× overall?</a:t>
            </a:r>
          </a:p>
        </p:txBody>
      </p:sp>
      <p:sp>
        <p:nvSpPr>
          <p:cNvPr id="133130" name="Rectangle 9">
            <a:extLst>
              <a:ext uri="{FF2B5EF4-FFF2-40B4-BE49-F238E27FC236}">
                <a16:creationId xmlns:a16="http://schemas.microsoft.com/office/drawing/2014/main" id="{5B7B232A-29AA-4180-B625-B4BB75E27042}"/>
              </a:ext>
            </a:extLst>
          </p:cNvPr>
          <p:cNvSpPr>
            <a:spLocks noChangeArrowheads="1"/>
          </p:cNvSpPr>
          <p:nvPr/>
        </p:nvSpPr>
        <p:spPr bwMode="auto">
          <a:xfrm>
            <a:off x="684213" y="5661025"/>
            <a:ext cx="7991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a:sym typeface="Wingdings" panose="05000000000000000000" pitchFamily="2" charset="2"/>
              </a:rPr>
              <a:t>Corollary: make the common case fast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1CC8C9B-2803-426C-BD65-B03DB29A6D3D}"/>
              </a:ext>
            </a:extLst>
          </p:cNvPr>
          <p:cNvSpPr>
            <a:spLocks noGrp="1" noChangeArrowheads="1"/>
          </p:cNvSpPr>
          <p:nvPr>
            <p:ph type="title"/>
          </p:nvPr>
        </p:nvSpPr>
        <p:spPr/>
        <p:txBody>
          <a:bodyPr/>
          <a:lstStyle/>
          <a:p>
            <a:r>
              <a:rPr lang="en-US" altLang="en-US"/>
              <a:t>Classes of Computers</a:t>
            </a:r>
          </a:p>
        </p:txBody>
      </p:sp>
      <p:sp>
        <p:nvSpPr>
          <p:cNvPr id="22531" name="Content Placeholder 2">
            <a:extLst>
              <a:ext uri="{FF2B5EF4-FFF2-40B4-BE49-F238E27FC236}">
                <a16:creationId xmlns:a16="http://schemas.microsoft.com/office/drawing/2014/main" id="{BF74AB0E-4A32-4CE1-84DF-A921EEC0B870}"/>
              </a:ext>
            </a:extLst>
          </p:cNvPr>
          <p:cNvSpPr>
            <a:spLocks noGrp="1" noChangeArrowheads="1"/>
          </p:cNvSpPr>
          <p:nvPr>
            <p:ph idx="1"/>
          </p:nvPr>
        </p:nvSpPr>
        <p:spPr/>
        <p:txBody>
          <a:bodyPr/>
          <a:lstStyle/>
          <a:p>
            <a:pPr eaLnBrk="1" hangingPunct="1">
              <a:lnSpc>
                <a:spcPct val="90000"/>
              </a:lnSpc>
            </a:pPr>
            <a:r>
              <a:rPr lang="en-US" altLang="en-US"/>
              <a:t>Supercomputers</a:t>
            </a:r>
          </a:p>
          <a:p>
            <a:pPr lvl="1" eaLnBrk="1" hangingPunct="1">
              <a:lnSpc>
                <a:spcPct val="90000"/>
              </a:lnSpc>
            </a:pPr>
            <a:r>
              <a:rPr lang="en-US" altLang="en-US"/>
              <a:t>High-end scientific and engineering calculations</a:t>
            </a:r>
          </a:p>
          <a:p>
            <a:pPr lvl="1" eaLnBrk="1" hangingPunct="1">
              <a:lnSpc>
                <a:spcPct val="90000"/>
              </a:lnSpc>
            </a:pPr>
            <a:r>
              <a:rPr lang="en-US" altLang="en-US"/>
              <a:t>Highest capability but represent a small fraction of the overall computer market</a:t>
            </a:r>
          </a:p>
          <a:p>
            <a:pPr lvl="1" eaLnBrk="1" hangingPunct="1">
              <a:lnSpc>
                <a:spcPct val="90000"/>
              </a:lnSpc>
            </a:pPr>
            <a:endParaRPr lang="en-US" altLang="en-US"/>
          </a:p>
          <a:p>
            <a:pPr eaLnBrk="1" hangingPunct="1">
              <a:lnSpc>
                <a:spcPct val="90000"/>
              </a:lnSpc>
            </a:pPr>
            <a:r>
              <a:rPr lang="en-US" altLang="en-US"/>
              <a:t>Embedded computers</a:t>
            </a:r>
          </a:p>
          <a:p>
            <a:pPr lvl="1" eaLnBrk="1" hangingPunct="1">
              <a:lnSpc>
                <a:spcPct val="90000"/>
              </a:lnSpc>
            </a:pPr>
            <a:r>
              <a:rPr lang="en-US" altLang="en-US"/>
              <a:t>Hidden as components of systems</a:t>
            </a:r>
          </a:p>
          <a:p>
            <a:pPr lvl="1" eaLnBrk="1" hangingPunct="1">
              <a:lnSpc>
                <a:spcPct val="90000"/>
              </a:lnSpc>
            </a:pPr>
            <a:r>
              <a:rPr lang="en-US" altLang="en-US"/>
              <a:t>Stringent power/performance/cost constraints</a:t>
            </a:r>
          </a:p>
        </p:txBody>
      </p:sp>
      <p:sp>
        <p:nvSpPr>
          <p:cNvPr id="22532" name="Footer Placeholder 3">
            <a:extLst>
              <a:ext uri="{FF2B5EF4-FFF2-40B4-BE49-F238E27FC236}">
                <a16:creationId xmlns:a16="http://schemas.microsoft.com/office/drawing/2014/main" id="{1FA8F513-B983-4519-92DF-1E8CC8C9BCD7}"/>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8DE475C3-F923-4E74-852D-850ABA4DF7E3}" type="slidenum">
              <a:rPr lang="en-AU" altLang="en-US" sz="1400" smtClean="0"/>
              <a:pPr>
                <a:spcBef>
                  <a:spcPct val="0"/>
                </a:spcBef>
                <a:buClrTx/>
                <a:buSzTx/>
                <a:buFontTx/>
                <a:buNone/>
              </a:pPr>
              <a:t>6</a:t>
            </a:fld>
            <a:endParaRPr lang="en-AU" altLang="en-US" sz="1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Footer Placeholder 3">
            <a:extLst>
              <a:ext uri="{FF2B5EF4-FFF2-40B4-BE49-F238E27FC236}">
                <a16:creationId xmlns:a16="http://schemas.microsoft.com/office/drawing/2014/main" id="{43E27921-4D47-409F-9A51-EE0061BDFD1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91C611B8-45EA-464E-A092-84402E4F8A91}" type="slidenum">
              <a:rPr lang="en-AU" altLang="en-US" sz="1400" smtClean="0"/>
              <a:pPr>
                <a:spcBef>
                  <a:spcPct val="0"/>
                </a:spcBef>
                <a:buClrTx/>
                <a:buSzTx/>
                <a:buFontTx/>
                <a:buNone/>
              </a:pPr>
              <a:t>60</a:t>
            </a:fld>
            <a:endParaRPr lang="en-AU" altLang="en-US" sz="1400"/>
          </a:p>
        </p:txBody>
      </p:sp>
      <p:sp>
        <p:nvSpPr>
          <p:cNvPr id="135171" name="Rectangle 2">
            <a:extLst>
              <a:ext uri="{FF2B5EF4-FFF2-40B4-BE49-F238E27FC236}">
                <a16:creationId xmlns:a16="http://schemas.microsoft.com/office/drawing/2014/main" id="{C2B8BE9E-C537-40A9-9081-EBE3C616F535}"/>
              </a:ext>
            </a:extLst>
          </p:cNvPr>
          <p:cNvSpPr>
            <a:spLocks noGrp="1" noChangeArrowheads="1"/>
          </p:cNvSpPr>
          <p:nvPr>
            <p:ph type="title"/>
          </p:nvPr>
        </p:nvSpPr>
        <p:spPr>
          <a:xfrm>
            <a:off x="684213" y="266700"/>
            <a:ext cx="8259762" cy="641350"/>
          </a:xfrm>
        </p:spPr>
        <p:txBody>
          <a:bodyPr/>
          <a:lstStyle/>
          <a:p>
            <a:pPr eaLnBrk="1" hangingPunct="1"/>
            <a:r>
              <a:rPr lang="en-US" altLang="en-US" sz="3600"/>
              <a:t>Pitfall: MIPS as a Performance Metric</a:t>
            </a:r>
            <a:endParaRPr lang="en-AU" altLang="en-US" sz="3600"/>
          </a:p>
        </p:txBody>
      </p:sp>
      <p:sp>
        <p:nvSpPr>
          <p:cNvPr id="135172" name="Rectangle 3">
            <a:extLst>
              <a:ext uri="{FF2B5EF4-FFF2-40B4-BE49-F238E27FC236}">
                <a16:creationId xmlns:a16="http://schemas.microsoft.com/office/drawing/2014/main" id="{AB6CB8FA-9BFA-4F26-8167-4B00969132F4}"/>
              </a:ext>
            </a:extLst>
          </p:cNvPr>
          <p:cNvSpPr>
            <a:spLocks noGrp="1" noChangeArrowheads="1"/>
          </p:cNvSpPr>
          <p:nvPr>
            <p:ph type="body" idx="1"/>
          </p:nvPr>
        </p:nvSpPr>
        <p:spPr>
          <a:xfrm>
            <a:off x="684213" y="1125538"/>
            <a:ext cx="8270875" cy="2087562"/>
          </a:xfrm>
        </p:spPr>
        <p:txBody>
          <a:bodyPr/>
          <a:lstStyle/>
          <a:p>
            <a:pPr eaLnBrk="1" hangingPunct="1"/>
            <a:r>
              <a:rPr lang="en-US" altLang="en-US"/>
              <a:t>MIPS: Millions of Instructions Per Second</a:t>
            </a:r>
          </a:p>
          <a:p>
            <a:pPr lvl="1" eaLnBrk="1" hangingPunct="1"/>
            <a:r>
              <a:rPr lang="en-US" altLang="en-US"/>
              <a:t>Doesn’t account for</a:t>
            </a:r>
          </a:p>
          <a:p>
            <a:pPr lvl="2" eaLnBrk="1" hangingPunct="1"/>
            <a:r>
              <a:rPr lang="en-US" altLang="en-US"/>
              <a:t>Differences in ISAs between computers</a:t>
            </a:r>
          </a:p>
          <a:p>
            <a:pPr lvl="2" eaLnBrk="1" hangingPunct="1"/>
            <a:r>
              <a:rPr lang="en-US" altLang="en-US"/>
              <a:t>Differences in complexity between instructions</a:t>
            </a:r>
          </a:p>
        </p:txBody>
      </p:sp>
      <p:graphicFrame>
        <p:nvGraphicFramePr>
          <p:cNvPr id="135173" name="Object 4">
            <a:extLst>
              <a:ext uri="{FF2B5EF4-FFF2-40B4-BE49-F238E27FC236}">
                <a16:creationId xmlns:a16="http://schemas.microsoft.com/office/drawing/2014/main" id="{33EB1672-5F00-4403-8D5A-46F403349FC1}"/>
              </a:ext>
            </a:extLst>
          </p:cNvPr>
          <p:cNvGraphicFramePr>
            <a:graphicFrameLocks noChangeAspect="1"/>
          </p:cNvGraphicFramePr>
          <p:nvPr/>
        </p:nvGraphicFramePr>
        <p:xfrm>
          <a:off x="1331913" y="3360738"/>
          <a:ext cx="6556375" cy="2084387"/>
        </p:xfrm>
        <a:graphic>
          <a:graphicData uri="http://schemas.openxmlformats.org/presentationml/2006/ole">
            <mc:AlternateContent xmlns:mc="http://schemas.openxmlformats.org/markup-compatibility/2006">
              <mc:Choice xmlns:v="urn:schemas-microsoft-com:vml" Requires="v">
                <p:oleObj name="Equation" r:id="rId3" imgW="3276600" imgH="1041400" progId="Equation.3">
                  <p:embed/>
                </p:oleObj>
              </mc:Choice>
              <mc:Fallback>
                <p:oleObj name="Equation" r:id="rId3" imgW="3276600" imgH="1041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360738"/>
                        <a:ext cx="6556375" cy="208438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4" name="Rectangle 5">
            <a:extLst>
              <a:ext uri="{FF2B5EF4-FFF2-40B4-BE49-F238E27FC236}">
                <a16:creationId xmlns:a16="http://schemas.microsoft.com/office/drawing/2014/main" id="{9C4E9CF8-61D3-4439-9C6C-C47F6528332A}"/>
              </a:ext>
            </a:extLst>
          </p:cNvPr>
          <p:cNvSpPr>
            <a:spLocks noChangeArrowheads="1"/>
          </p:cNvSpPr>
          <p:nvPr/>
        </p:nvSpPr>
        <p:spPr bwMode="auto">
          <a:xfrm>
            <a:off x="684213" y="5589588"/>
            <a:ext cx="82708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a:t>CPI varies between programs on a given CPU</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3">
            <a:extLst>
              <a:ext uri="{FF2B5EF4-FFF2-40B4-BE49-F238E27FC236}">
                <a16:creationId xmlns:a16="http://schemas.microsoft.com/office/drawing/2014/main" id="{B23D2100-FFAF-4AAB-A531-C56619C906A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D7A894DE-663F-414D-8A1A-C8D910AB8201}" type="slidenum">
              <a:rPr lang="en-AU" altLang="en-US" sz="1400" smtClean="0"/>
              <a:pPr>
                <a:spcBef>
                  <a:spcPct val="0"/>
                </a:spcBef>
                <a:buClrTx/>
                <a:buSzTx/>
                <a:buFontTx/>
                <a:buNone/>
              </a:pPr>
              <a:t>61</a:t>
            </a:fld>
            <a:endParaRPr lang="en-AU" altLang="en-US" sz="1400"/>
          </a:p>
        </p:txBody>
      </p:sp>
      <p:sp>
        <p:nvSpPr>
          <p:cNvPr id="137219" name="Rectangle 2">
            <a:extLst>
              <a:ext uri="{FF2B5EF4-FFF2-40B4-BE49-F238E27FC236}">
                <a16:creationId xmlns:a16="http://schemas.microsoft.com/office/drawing/2014/main" id="{4B82FE62-D6EC-4089-A1DD-F70202EA7E3C}"/>
              </a:ext>
            </a:extLst>
          </p:cNvPr>
          <p:cNvSpPr>
            <a:spLocks noGrp="1" noChangeArrowheads="1"/>
          </p:cNvSpPr>
          <p:nvPr>
            <p:ph type="title"/>
          </p:nvPr>
        </p:nvSpPr>
        <p:spPr/>
        <p:txBody>
          <a:bodyPr/>
          <a:lstStyle/>
          <a:p>
            <a:pPr eaLnBrk="1" hangingPunct="1"/>
            <a:r>
              <a:rPr lang="en-US" altLang="en-US"/>
              <a:t>Concluding Remarks</a:t>
            </a:r>
            <a:endParaRPr lang="en-AU" altLang="en-US"/>
          </a:p>
        </p:txBody>
      </p:sp>
      <p:sp>
        <p:nvSpPr>
          <p:cNvPr id="137220" name="Rectangle 3">
            <a:extLst>
              <a:ext uri="{FF2B5EF4-FFF2-40B4-BE49-F238E27FC236}">
                <a16:creationId xmlns:a16="http://schemas.microsoft.com/office/drawing/2014/main" id="{81E1AFBA-3A61-4FA9-B26F-F396F3754C9C}"/>
              </a:ext>
            </a:extLst>
          </p:cNvPr>
          <p:cNvSpPr>
            <a:spLocks noGrp="1" noChangeArrowheads="1"/>
          </p:cNvSpPr>
          <p:nvPr>
            <p:ph type="body" idx="1"/>
          </p:nvPr>
        </p:nvSpPr>
        <p:spPr/>
        <p:txBody>
          <a:bodyPr/>
          <a:lstStyle/>
          <a:p>
            <a:pPr eaLnBrk="1" hangingPunct="1">
              <a:lnSpc>
                <a:spcPct val="90000"/>
              </a:lnSpc>
            </a:pPr>
            <a:r>
              <a:rPr lang="en-US" altLang="en-US"/>
              <a:t>Performance/Cost is improving</a:t>
            </a:r>
          </a:p>
          <a:p>
            <a:pPr lvl="1" eaLnBrk="1" hangingPunct="1">
              <a:lnSpc>
                <a:spcPct val="90000"/>
              </a:lnSpc>
            </a:pPr>
            <a:r>
              <a:rPr lang="en-US" altLang="en-US"/>
              <a:t>Due to underlying technology development</a:t>
            </a:r>
          </a:p>
          <a:p>
            <a:pPr eaLnBrk="1" hangingPunct="1">
              <a:lnSpc>
                <a:spcPct val="90000"/>
              </a:lnSpc>
            </a:pPr>
            <a:r>
              <a:rPr lang="en-US" altLang="en-US"/>
              <a:t>Hierarchical layers of abstraction</a:t>
            </a:r>
          </a:p>
          <a:p>
            <a:pPr lvl="1" eaLnBrk="1" hangingPunct="1">
              <a:lnSpc>
                <a:spcPct val="90000"/>
              </a:lnSpc>
            </a:pPr>
            <a:r>
              <a:rPr lang="en-US" altLang="en-US"/>
              <a:t>In both hardware and software</a:t>
            </a:r>
          </a:p>
          <a:p>
            <a:pPr eaLnBrk="1" hangingPunct="1">
              <a:lnSpc>
                <a:spcPct val="90000"/>
              </a:lnSpc>
            </a:pPr>
            <a:r>
              <a:rPr lang="en-US" altLang="en-US"/>
              <a:t>Instruction set architecture</a:t>
            </a:r>
          </a:p>
          <a:p>
            <a:pPr lvl="1" eaLnBrk="1" hangingPunct="1">
              <a:lnSpc>
                <a:spcPct val="90000"/>
              </a:lnSpc>
            </a:pPr>
            <a:r>
              <a:rPr lang="en-US" altLang="en-US"/>
              <a:t>The hardware/software interface</a:t>
            </a:r>
          </a:p>
          <a:p>
            <a:pPr eaLnBrk="1" hangingPunct="1">
              <a:lnSpc>
                <a:spcPct val="90000"/>
              </a:lnSpc>
            </a:pPr>
            <a:r>
              <a:rPr lang="en-US" altLang="en-US"/>
              <a:t>Execution time: the best performance measure</a:t>
            </a:r>
          </a:p>
          <a:p>
            <a:pPr eaLnBrk="1" hangingPunct="1">
              <a:lnSpc>
                <a:spcPct val="90000"/>
              </a:lnSpc>
            </a:pPr>
            <a:r>
              <a:rPr lang="en-US" altLang="en-US"/>
              <a:t>Power is a limiting factor</a:t>
            </a:r>
          </a:p>
          <a:p>
            <a:pPr lvl="1" eaLnBrk="1" hangingPunct="1">
              <a:lnSpc>
                <a:spcPct val="90000"/>
              </a:lnSpc>
            </a:pPr>
            <a:r>
              <a:rPr lang="en-US" altLang="en-US"/>
              <a:t>Use parallelism to improve performance</a:t>
            </a:r>
          </a:p>
        </p:txBody>
      </p:sp>
      <p:sp>
        <p:nvSpPr>
          <p:cNvPr id="137221" name="Text Box 4">
            <a:extLst>
              <a:ext uri="{FF2B5EF4-FFF2-40B4-BE49-F238E27FC236}">
                <a16:creationId xmlns:a16="http://schemas.microsoft.com/office/drawing/2014/main" id="{F71AE2E7-E0E0-4B4B-A484-C1F6679351E8}"/>
              </a:ext>
            </a:extLst>
          </p:cNvPr>
          <p:cNvSpPr txBox="1">
            <a:spLocks noChangeArrowheads="1"/>
          </p:cNvSpPr>
          <p:nvPr/>
        </p:nvSpPr>
        <p:spPr bwMode="auto">
          <a:xfrm rot="5400000">
            <a:off x="7554119" y="1223169"/>
            <a:ext cx="2813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§1.9 Concluding Remarks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93C2C8E3-09C5-4DCE-84CD-63CA083198E7}"/>
              </a:ext>
            </a:extLst>
          </p:cNvPr>
          <p:cNvSpPr>
            <a:spLocks noGrp="1" noChangeArrowheads="1"/>
          </p:cNvSpPr>
          <p:nvPr>
            <p:ph type="title"/>
          </p:nvPr>
        </p:nvSpPr>
        <p:spPr/>
        <p:txBody>
          <a:bodyPr/>
          <a:lstStyle/>
          <a:p>
            <a:r>
              <a:rPr lang="en-US" altLang="en-US"/>
              <a:t>Q &amp; A</a:t>
            </a:r>
          </a:p>
        </p:txBody>
      </p:sp>
      <p:sp>
        <p:nvSpPr>
          <p:cNvPr id="147459" name="Content Placeholder 2">
            <a:extLst>
              <a:ext uri="{FF2B5EF4-FFF2-40B4-BE49-F238E27FC236}">
                <a16:creationId xmlns:a16="http://schemas.microsoft.com/office/drawing/2014/main" id="{34CAAD72-EE9A-4A7C-A0C4-BF4B8654114E}"/>
              </a:ext>
            </a:extLst>
          </p:cNvPr>
          <p:cNvSpPr>
            <a:spLocks noGrp="1" noChangeArrowheads="1"/>
          </p:cNvSpPr>
          <p:nvPr>
            <p:ph idx="1"/>
          </p:nvPr>
        </p:nvSpPr>
        <p:spPr>
          <a:xfrm>
            <a:off x="539750" y="1125538"/>
            <a:ext cx="8415338" cy="5111750"/>
          </a:xfrm>
        </p:spPr>
        <p:txBody>
          <a:bodyPr/>
          <a:lstStyle/>
          <a:p>
            <a:r>
              <a:rPr lang="en-US" altLang="en-US" sz="2800"/>
              <a:t>(#1.5) Consider three different processors P1, P2, and P3 executing the same instruction set. P1 has a 3 GHz clock rate and a CPI of 1.5. P2 has a 2.5 GHz clock rate and a CPI of 1.0. P3 has a 4.0 GHz clock rate and has a CPI of 2.2.</a:t>
            </a:r>
          </a:p>
          <a:p>
            <a:pPr lvl="1"/>
            <a:r>
              <a:rPr lang="en-US" altLang="en-US" sz="2400"/>
              <a:t>Which processor has the highest performance expressed in instructions per second?</a:t>
            </a:r>
          </a:p>
          <a:p>
            <a:r>
              <a:rPr lang="en-US" altLang="en-US" sz="2400"/>
              <a:t>Ans: </a:t>
            </a:r>
            <a:r>
              <a:rPr lang="en-US" altLang="en-US" sz="2000"/>
              <a:t>performance of P1 (instructions/sec) = 3 × 10</a:t>
            </a:r>
            <a:r>
              <a:rPr lang="en-US" altLang="en-US" sz="2000" baseline="30000"/>
              <a:t>9 </a:t>
            </a:r>
            <a:r>
              <a:rPr lang="en-US" altLang="en-US" sz="2000"/>
              <a:t>/ 1.5 = 2 × 10</a:t>
            </a:r>
            <a:r>
              <a:rPr lang="en-US" altLang="en-US" sz="2000" baseline="30000"/>
              <a:t>9</a:t>
            </a:r>
            <a:endParaRPr lang="en-US" altLang="en-US" sz="1800"/>
          </a:p>
          <a:p>
            <a:r>
              <a:rPr lang="en-US" altLang="en-US" sz="2000"/>
              <a:t>        performance of P2 (instructions/sec) = 2.5 × 10</a:t>
            </a:r>
            <a:r>
              <a:rPr lang="en-US" altLang="en-US" sz="2000" baseline="30000"/>
              <a:t>9 </a:t>
            </a:r>
            <a:r>
              <a:rPr lang="en-US" altLang="en-US" sz="2000"/>
              <a:t>/ 1.0 = 2.5 x 10</a:t>
            </a:r>
            <a:r>
              <a:rPr lang="en-US" altLang="en-US" sz="2000" baseline="30000"/>
              <a:t>9</a:t>
            </a:r>
            <a:endParaRPr lang="en-US" altLang="en-US" sz="1800"/>
          </a:p>
          <a:p>
            <a:r>
              <a:rPr lang="en-US" altLang="en-US" sz="2000"/>
              <a:t>         performance of P3 (instructions/sec) = 4 × 10</a:t>
            </a:r>
            <a:r>
              <a:rPr lang="en-US" altLang="en-US" sz="2000" baseline="30000"/>
              <a:t>9 </a:t>
            </a:r>
            <a:r>
              <a:rPr lang="en-US" altLang="en-US" sz="2000"/>
              <a:t>/ 2.2 = 1.8 × 10</a:t>
            </a:r>
            <a:r>
              <a:rPr lang="en-US" altLang="en-US" sz="2000" baseline="30000"/>
              <a:t>9</a:t>
            </a:r>
          </a:p>
          <a:p>
            <a:pPr lvl="4"/>
            <a:r>
              <a:rPr lang="en-US" altLang="en-US" sz="2800" baseline="30000"/>
              <a:t>Thus, P2 &gt; P1 &gt; P3.</a:t>
            </a:r>
            <a:endParaRPr lang="en-US" altLang="en-US" sz="2800"/>
          </a:p>
        </p:txBody>
      </p:sp>
      <p:sp>
        <p:nvSpPr>
          <p:cNvPr id="139268" name="Footer Placeholder 3">
            <a:extLst>
              <a:ext uri="{FF2B5EF4-FFF2-40B4-BE49-F238E27FC236}">
                <a16:creationId xmlns:a16="http://schemas.microsoft.com/office/drawing/2014/main" id="{5E2EFC61-AB1E-42A5-88C5-D6ED8D6B6700}"/>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4A86D539-50EB-4FED-9DDF-9B6A87B764A1}" type="slidenum">
              <a:rPr lang="en-AU" altLang="en-US" sz="1400" smtClean="0"/>
              <a:pPr>
                <a:spcBef>
                  <a:spcPct val="0"/>
                </a:spcBef>
                <a:buClrTx/>
                <a:buSzTx/>
                <a:buFontTx/>
                <a:buNone/>
              </a:pPr>
              <a:t>62</a:t>
            </a:fld>
            <a:endParaRPr lang="en-AU"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7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45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4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a:extLst>
              <a:ext uri="{FF2B5EF4-FFF2-40B4-BE49-F238E27FC236}">
                <a16:creationId xmlns:a16="http://schemas.microsoft.com/office/drawing/2014/main" id="{2BADDE25-EFF9-4DB6-945A-E39C445B757A}"/>
              </a:ext>
            </a:extLst>
          </p:cNvPr>
          <p:cNvSpPr>
            <a:spLocks noGrp="1" noChangeArrowheads="1"/>
          </p:cNvSpPr>
          <p:nvPr>
            <p:ph type="title"/>
          </p:nvPr>
        </p:nvSpPr>
        <p:spPr/>
        <p:txBody>
          <a:bodyPr/>
          <a:lstStyle/>
          <a:p>
            <a:r>
              <a:rPr lang="en-US" altLang="en-US"/>
              <a:t>Q &amp; A (</a:t>
            </a:r>
            <a:r>
              <a:rPr lang="en-US" altLang="en-US" sz="3200"/>
              <a:t>…1.5</a:t>
            </a:r>
            <a:r>
              <a:rPr lang="en-US" altLang="en-US"/>
              <a:t>)</a:t>
            </a:r>
          </a:p>
        </p:txBody>
      </p:sp>
      <p:sp>
        <p:nvSpPr>
          <p:cNvPr id="149507" name="Content Placeholder 2">
            <a:extLst>
              <a:ext uri="{FF2B5EF4-FFF2-40B4-BE49-F238E27FC236}">
                <a16:creationId xmlns:a16="http://schemas.microsoft.com/office/drawing/2014/main" id="{ED515FE3-CE8C-473C-830A-E443FB33789E}"/>
              </a:ext>
            </a:extLst>
          </p:cNvPr>
          <p:cNvSpPr>
            <a:spLocks noGrp="1" noChangeArrowheads="1"/>
          </p:cNvSpPr>
          <p:nvPr>
            <p:ph idx="1"/>
          </p:nvPr>
        </p:nvSpPr>
        <p:spPr/>
        <p:txBody>
          <a:bodyPr/>
          <a:lstStyle/>
          <a:p>
            <a:r>
              <a:rPr lang="en-US" altLang="en-US" sz="2400" dirty="0"/>
              <a:t>If the processors each execute a program in 10 seconds, find the number of cycles and the number of instructions.</a:t>
            </a:r>
          </a:p>
          <a:p>
            <a:r>
              <a:rPr lang="en-US" altLang="en-US" sz="2400" dirty="0"/>
              <a:t>Ans: </a:t>
            </a:r>
          </a:p>
          <a:p>
            <a:r>
              <a:rPr lang="en-US" altLang="en-US" sz="2400" dirty="0"/>
              <a:t>cycles(P1) = 10 × 3 × 10</a:t>
            </a:r>
            <a:r>
              <a:rPr lang="en-US" altLang="en-US" sz="2400" baseline="30000" dirty="0"/>
              <a:t>9</a:t>
            </a:r>
            <a:r>
              <a:rPr lang="en-US" altLang="en-US" sz="2400" dirty="0"/>
              <a:t> = 30 × 10</a:t>
            </a:r>
            <a:r>
              <a:rPr lang="en-US" altLang="en-US" sz="2400" baseline="30000" dirty="0"/>
              <a:t>9</a:t>
            </a:r>
            <a:r>
              <a:rPr lang="en-US" altLang="en-US" sz="2400" dirty="0"/>
              <a:t> cycles</a:t>
            </a:r>
          </a:p>
          <a:p>
            <a:r>
              <a:rPr lang="en-US" altLang="en-US" sz="2400" dirty="0"/>
              <a:t>cycles(P2) = 10 × 2.5 × 10</a:t>
            </a:r>
            <a:r>
              <a:rPr lang="en-US" altLang="en-US" sz="2400" baseline="30000" dirty="0"/>
              <a:t>9</a:t>
            </a:r>
            <a:r>
              <a:rPr lang="en-US" altLang="en-US" sz="2400" dirty="0"/>
              <a:t> = 25 × 10</a:t>
            </a:r>
            <a:r>
              <a:rPr lang="en-US" altLang="en-US" sz="2400" baseline="30000" dirty="0"/>
              <a:t>9</a:t>
            </a:r>
            <a:r>
              <a:rPr lang="en-US" altLang="en-US" sz="2400" dirty="0"/>
              <a:t> cycles</a:t>
            </a:r>
          </a:p>
          <a:p>
            <a:r>
              <a:rPr lang="en-US" altLang="en-US" sz="2400" dirty="0"/>
              <a:t>cycles(P3) = 10 × 4 × 10</a:t>
            </a:r>
            <a:r>
              <a:rPr lang="en-US" altLang="en-US" sz="2400" baseline="30000" dirty="0"/>
              <a:t>9</a:t>
            </a:r>
            <a:r>
              <a:rPr lang="en-US" altLang="en-US" sz="2400" dirty="0"/>
              <a:t> = 40 × 10</a:t>
            </a:r>
            <a:r>
              <a:rPr lang="en-US" altLang="en-US" sz="2400" baseline="30000" dirty="0"/>
              <a:t>9</a:t>
            </a:r>
            <a:r>
              <a:rPr lang="en-US" altLang="en-US" sz="2400" dirty="0"/>
              <a:t> cycles</a:t>
            </a:r>
          </a:p>
          <a:p>
            <a:endParaRPr lang="en-US" altLang="en-US" sz="2400" dirty="0"/>
          </a:p>
          <a:p>
            <a:r>
              <a:rPr lang="en-US" altLang="en-US" sz="2400" dirty="0"/>
              <a:t>  No. instructions (P1) = 30 × 10</a:t>
            </a:r>
            <a:r>
              <a:rPr lang="en-US" altLang="en-US" sz="2400" baseline="30000" dirty="0"/>
              <a:t>9</a:t>
            </a:r>
            <a:r>
              <a:rPr lang="en-US" altLang="en-US" sz="2400" dirty="0"/>
              <a:t>/1.5 = 20 × 10</a:t>
            </a:r>
            <a:r>
              <a:rPr lang="en-US" altLang="en-US" sz="2400" baseline="30000" dirty="0"/>
              <a:t>9</a:t>
            </a:r>
            <a:endParaRPr lang="en-US" altLang="en-US" sz="2400" dirty="0"/>
          </a:p>
          <a:p>
            <a:r>
              <a:rPr lang="en-US" altLang="en-US" sz="2400" dirty="0"/>
              <a:t>  No. instructions (P2) = 25 × 10</a:t>
            </a:r>
            <a:r>
              <a:rPr lang="en-US" altLang="en-US" sz="2400" baseline="30000" dirty="0"/>
              <a:t>9</a:t>
            </a:r>
            <a:r>
              <a:rPr lang="en-US" altLang="en-US" sz="2400" dirty="0"/>
              <a:t>/1 = 25 × 10</a:t>
            </a:r>
            <a:r>
              <a:rPr lang="en-US" altLang="en-US" sz="2400" baseline="30000" dirty="0"/>
              <a:t>9</a:t>
            </a:r>
            <a:r>
              <a:rPr lang="en-US" altLang="en-US" sz="2400" dirty="0"/>
              <a:t> </a:t>
            </a:r>
          </a:p>
          <a:p>
            <a:r>
              <a:rPr lang="en-US" altLang="en-US" sz="2400" dirty="0"/>
              <a:t>  No. instructions (P3) = 40 × 10</a:t>
            </a:r>
            <a:r>
              <a:rPr lang="en-US" altLang="en-US" sz="2400" baseline="30000" dirty="0"/>
              <a:t>9</a:t>
            </a:r>
            <a:r>
              <a:rPr lang="en-US" altLang="en-US" sz="2400" dirty="0"/>
              <a:t>/2.2 = 18.18 × 10</a:t>
            </a:r>
            <a:r>
              <a:rPr lang="en-US" altLang="en-US" sz="2400" baseline="30000" dirty="0"/>
              <a:t>9</a:t>
            </a:r>
            <a:endParaRPr lang="en-US" altLang="en-US" sz="2400" dirty="0"/>
          </a:p>
          <a:p>
            <a:endParaRPr lang="en-US" altLang="en-US" sz="2400" dirty="0"/>
          </a:p>
        </p:txBody>
      </p:sp>
      <p:sp>
        <p:nvSpPr>
          <p:cNvPr id="141316" name="Footer Placeholder 3">
            <a:extLst>
              <a:ext uri="{FF2B5EF4-FFF2-40B4-BE49-F238E27FC236}">
                <a16:creationId xmlns:a16="http://schemas.microsoft.com/office/drawing/2014/main" id="{FE70277B-C06A-4499-A8B4-41A9A4B8791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1713765A-18CE-4FD7-ABA0-4EAA6F84E7B2}" type="slidenum">
              <a:rPr lang="en-AU" altLang="en-US" sz="1400" smtClean="0"/>
              <a:pPr>
                <a:spcBef>
                  <a:spcPct val="0"/>
                </a:spcBef>
                <a:buClrTx/>
                <a:buSzTx/>
                <a:buFontTx/>
                <a:buNone/>
              </a:pPr>
              <a:t>63</a:t>
            </a:fld>
            <a:endParaRPr lang="en-AU"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50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50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50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507">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950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950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50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a:extLst>
              <a:ext uri="{FF2B5EF4-FFF2-40B4-BE49-F238E27FC236}">
                <a16:creationId xmlns:a16="http://schemas.microsoft.com/office/drawing/2014/main" id="{8A3186D5-3B4A-47C2-B733-ED3E405C74ED}"/>
              </a:ext>
            </a:extLst>
          </p:cNvPr>
          <p:cNvSpPr>
            <a:spLocks noGrp="1" noChangeArrowheads="1"/>
          </p:cNvSpPr>
          <p:nvPr>
            <p:ph type="title"/>
          </p:nvPr>
        </p:nvSpPr>
        <p:spPr/>
        <p:txBody>
          <a:bodyPr/>
          <a:lstStyle/>
          <a:p>
            <a:r>
              <a:rPr lang="en-US" altLang="en-US"/>
              <a:t>Q &amp; A (</a:t>
            </a:r>
            <a:r>
              <a:rPr lang="en-US" altLang="en-US" sz="3200"/>
              <a:t>…1.5</a:t>
            </a:r>
            <a:r>
              <a:rPr lang="en-US" altLang="en-US"/>
              <a:t>)</a:t>
            </a:r>
          </a:p>
        </p:txBody>
      </p:sp>
      <p:sp>
        <p:nvSpPr>
          <p:cNvPr id="151555" name="Content Placeholder 2">
            <a:extLst>
              <a:ext uri="{FF2B5EF4-FFF2-40B4-BE49-F238E27FC236}">
                <a16:creationId xmlns:a16="http://schemas.microsoft.com/office/drawing/2014/main" id="{ECA00832-4A44-426F-A50C-12C7E9B90FF0}"/>
              </a:ext>
            </a:extLst>
          </p:cNvPr>
          <p:cNvSpPr>
            <a:spLocks noGrp="1" noChangeArrowheads="1"/>
          </p:cNvSpPr>
          <p:nvPr>
            <p:ph idx="1"/>
          </p:nvPr>
        </p:nvSpPr>
        <p:spPr/>
        <p:txBody>
          <a:bodyPr/>
          <a:lstStyle/>
          <a:p>
            <a:r>
              <a:rPr lang="en-US" altLang="en-US" sz="2400"/>
              <a:t>We are trying to reduce the time by 30% but this leads to an increase of 20% in the CPI. What clock rate should we have to get this time reduction?</a:t>
            </a:r>
          </a:p>
          <a:p>
            <a:endParaRPr lang="en-US" altLang="en-US" sz="2400"/>
          </a:p>
          <a:p>
            <a:r>
              <a:rPr lang="en-US" altLang="en-US" sz="2400"/>
              <a:t>Ans: </a:t>
            </a:r>
          </a:p>
          <a:p>
            <a:r>
              <a:rPr lang="en-US" altLang="en-US" sz="2400"/>
              <a:t>CPI</a:t>
            </a:r>
            <a:r>
              <a:rPr lang="en-US" altLang="en-US" sz="2400" baseline="-25000"/>
              <a:t>new</a:t>
            </a:r>
            <a:r>
              <a:rPr lang="en-US" altLang="en-US" sz="2400"/>
              <a:t> = CPI</a:t>
            </a:r>
            <a:r>
              <a:rPr lang="en-US" altLang="en-US" sz="2400" baseline="-25000"/>
              <a:t>old</a:t>
            </a:r>
            <a:r>
              <a:rPr lang="en-US" altLang="en-US" sz="2400"/>
              <a:t>  × 1.2, </a:t>
            </a:r>
          </a:p>
          <a:p>
            <a:pPr lvl="1"/>
            <a:r>
              <a:rPr lang="en-US" altLang="en-US" sz="2000"/>
              <a:t> then CPI(P1) = 1.8, CPI(P2) = 1.2, CPI(P3) = 2.64.</a:t>
            </a:r>
          </a:p>
          <a:p>
            <a:r>
              <a:rPr lang="en-US" altLang="en-US" sz="2400" i="1"/>
              <a:t>   </a:t>
            </a:r>
            <a:r>
              <a:rPr lang="en-US" altLang="en-US" sz="2400"/>
              <a:t>Clock-rate, </a:t>
            </a:r>
            <a:r>
              <a:rPr lang="en-US" altLang="en-US" sz="2400" i="1"/>
              <a:t> f </a:t>
            </a:r>
            <a:r>
              <a:rPr lang="en-US" altLang="en-US" sz="2400"/>
              <a:t>= No. instr. × CPI/time, then</a:t>
            </a:r>
          </a:p>
          <a:p>
            <a:r>
              <a:rPr lang="en-US" altLang="en-US" sz="2400" i="1"/>
              <a:t>    f </a:t>
            </a:r>
            <a:r>
              <a:rPr lang="en-US" altLang="en-US" sz="2400"/>
              <a:t>(P1) = (2 × 10</a:t>
            </a:r>
            <a:r>
              <a:rPr lang="en-US" altLang="en-US" sz="2400" baseline="30000"/>
              <a:t>9</a:t>
            </a:r>
            <a:r>
              <a:rPr lang="en-US" altLang="en-US" sz="2400"/>
              <a:t> ×1.8)/ (0.7) = 5.14 GHz</a:t>
            </a:r>
          </a:p>
          <a:p>
            <a:r>
              <a:rPr lang="en-US" altLang="en-US" sz="2400" i="1"/>
              <a:t>    f </a:t>
            </a:r>
            <a:r>
              <a:rPr lang="en-US" altLang="en-US" sz="2400"/>
              <a:t>(P2) = (2.5 × 10</a:t>
            </a:r>
            <a:r>
              <a:rPr lang="en-US" altLang="en-US" sz="2400" baseline="30000"/>
              <a:t>9</a:t>
            </a:r>
            <a:r>
              <a:rPr lang="en-US" altLang="en-US" sz="2400"/>
              <a:t> × 1.2) / (0.7) = 4.28 GHz</a:t>
            </a:r>
          </a:p>
          <a:p>
            <a:r>
              <a:rPr lang="en-US" altLang="en-US" sz="2400" i="1"/>
              <a:t>    f </a:t>
            </a:r>
            <a:r>
              <a:rPr lang="en-US" altLang="en-US" sz="2400"/>
              <a:t>(P3) = (1.8 × 10</a:t>
            </a:r>
            <a:r>
              <a:rPr lang="en-US" altLang="en-US" sz="2400" baseline="30000"/>
              <a:t>9</a:t>
            </a:r>
            <a:r>
              <a:rPr lang="en-US" altLang="en-US" sz="2400"/>
              <a:t> × 2.64) / (0.7) = 6.78 GHz</a:t>
            </a:r>
          </a:p>
          <a:p>
            <a:endParaRPr lang="en-US" altLang="en-US" sz="2400"/>
          </a:p>
          <a:p>
            <a:endParaRPr lang="en-US" altLang="en-US"/>
          </a:p>
        </p:txBody>
      </p:sp>
      <p:sp>
        <p:nvSpPr>
          <p:cNvPr id="143364" name="Footer Placeholder 3">
            <a:extLst>
              <a:ext uri="{FF2B5EF4-FFF2-40B4-BE49-F238E27FC236}">
                <a16:creationId xmlns:a16="http://schemas.microsoft.com/office/drawing/2014/main" id="{26AC656E-4C15-4380-B221-4C530822656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67FFBC97-098B-463D-A5FF-1F225A7BD5EC}" type="slidenum">
              <a:rPr lang="en-AU" altLang="en-US" sz="1400" smtClean="0"/>
              <a:pPr>
                <a:spcBef>
                  <a:spcPct val="0"/>
                </a:spcBef>
                <a:buClrTx/>
                <a:buSzTx/>
                <a:buFontTx/>
                <a:buNone/>
              </a:pPr>
              <a:t>64</a:t>
            </a:fld>
            <a:endParaRPr lang="en-AU"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155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55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155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55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55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155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1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a:extLst>
              <a:ext uri="{FF2B5EF4-FFF2-40B4-BE49-F238E27FC236}">
                <a16:creationId xmlns:a16="http://schemas.microsoft.com/office/drawing/2014/main" id="{104059C3-ED53-4AA8-BB51-27BD0FB7293D}"/>
              </a:ext>
            </a:extLst>
          </p:cNvPr>
          <p:cNvSpPr>
            <a:spLocks noGrp="1" noChangeArrowheads="1"/>
          </p:cNvSpPr>
          <p:nvPr>
            <p:ph type="title"/>
          </p:nvPr>
        </p:nvSpPr>
        <p:spPr/>
        <p:txBody>
          <a:bodyPr/>
          <a:lstStyle/>
          <a:p>
            <a:r>
              <a:rPr lang="en-US" altLang="en-US"/>
              <a:t>Q &amp; A</a:t>
            </a:r>
          </a:p>
        </p:txBody>
      </p:sp>
      <p:sp>
        <p:nvSpPr>
          <p:cNvPr id="145411" name="Content Placeholder 2">
            <a:extLst>
              <a:ext uri="{FF2B5EF4-FFF2-40B4-BE49-F238E27FC236}">
                <a16:creationId xmlns:a16="http://schemas.microsoft.com/office/drawing/2014/main" id="{878A56B8-6994-4B89-B836-4DAA27ADB25A}"/>
              </a:ext>
            </a:extLst>
          </p:cNvPr>
          <p:cNvSpPr>
            <a:spLocks noGrp="1" noChangeArrowheads="1"/>
          </p:cNvSpPr>
          <p:nvPr>
            <p:ph idx="1"/>
          </p:nvPr>
        </p:nvSpPr>
        <p:spPr>
          <a:xfrm>
            <a:off x="539750" y="1125538"/>
            <a:ext cx="8415338" cy="5111750"/>
          </a:xfrm>
        </p:spPr>
        <p:txBody>
          <a:bodyPr/>
          <a:lstStyle/>
          <a:p>
            <a:r>
              <a:rPr lang="en-US" altLang="en-US"/>
              <a:t>(#1.6) </a:t>
            </a:r>
            <a:r>
              <a:rPr lang="en-US" altLang="en-US" sz="2400"/>
              <a:t>Consider two different implementations of the same instruction set architecture. The instructions can be divided into four classes according to their CPI (class A, B, C, and D). P1 with a clock rate of 2.5 GHz and CPIs of 1, 2, 3, and 3, and P2 with a clock rate of 3 GHz and CPIs of 2, 2, 2, and 2.</a:t>
            </a:r>
          </a:p>
          <a:p>
            <a:r>
              <a:rPr lang="en-US" altLang="en-US"/>
              <a:t> </a:t>
            </a:r>
            <a:r>
              <a:rPr lang="en-US" altLang="en-US" sz="2400"/>
              <a:t>Given a program with a </a:t>
            </a:r>
            <a:r>
              <a:rPr lang="en-US" altLang="en-US" sz="2400" b="1"/>
              <a:t>dynamic instruction count </a:t>
            </a:r>
            <a:r>
              <a:rPr lang="en-US" altLang="en-US" sz="2400"/>
              <a:t>of 1.0E6 instructions divided into classes as follows: 10% class A, 20% class B, 50% class C, and 20% class D, which implementation is faster?</a:t>
            </a:r>
          </a:p>
          <a:p>
            <a:pPr lvl="1"/>
            <a:r>
              <a:rPr lang="en-US" altLang="en-US" sz="2400"/>
              <a:t>What is the global CPI for each implementation?</a:t>
            </a:r>
          </a:p>
        </p:txBody>
      </p:sp>
      <p:sp>
        <p:nvSpPr>
          <p:cNvPr id="145412" name="Footer Placeholder 3">
            <a:extLst>
              <a:ext uri="{FF2B5EF4-FFF2-40B4-BE49-F238E27FC236}">
                <a16:creationId xmlns:a16="http://schemas.microsoft.com/office/drawing/2014/main" id="{96E3D39D-BCEF-4847-945E-A0D08F4C65DD}"/>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9AC7D20-69C9-4C76-A5A5-13B9F2E30FAA}" type="slidenum">
              <a:rPr lang="en-AU" altLang="en-US" sz="1400" smtClean="0"/>
              <a:pPr>
                <a:spcBef>
                  <a:spcPct val="0"/>
                </a:spcBef>
                <a:buClrTx/>
                <a:buSzTx/>
                <a:buFontTx/>
                <a:buNone/>
              </a:pPr>
              <a:t>65</a:t>
            </a:fld>
            <a:endParaRPr lang="en-AU" altLang="en-US" sz="1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a:extLst>
              <a:ext uri="{FF2B5EF4-FFF2-40B4-BE49-F238E27FC236}">
                <a16:creationId xmlns:a16="http://schemas.microsoft.com/office/drawing/2014/main" id="{01624307-5A03-4116-B67D-D0B03AFDB931}"/>
              </a:ext>
            </a:extLst>
          </p:cNvPr>
          <p:cNvSpPr>
            <a:spLocks noGrp="1" noChangeArrowheads="1"/>
          </p:cNvSpPr>
          <p:nvPr>
            <p:ph type="title"/>
          </p:nvPr>
        </p:nvSpPr>
        <p:spPr/>
        <p:txBody>
          <a:bodyPr/>
          <a:lstStyle/>
          <a:p>
            <a:r>
              <a:rPr lang="en-US" altLang="en-US"/>
              <a:t>Q &amp; A (</a:t>
            </a:r>
            <a:r>
              <a:rPr lang="en-US" altLang="en-US" sz="2800"/>
              <a:t>… 1.6</a:t>
            </a:r>
            <a:r>
              <a:rPr lang="en-US" altLang="en-US"/>
              <a:t>)</a:t>
            </a:r>
          </a:p>
        </p:txBody>
      </p:sp>
      <p:sp>
        <p:nvSpPr>
          <p:cNvPr id="147459" name="Content Placeholder 2">
            <a:extLst>
              <a:ext uri="{FF2B5EF4-FFF2-40B4-BE49-F238E27FC236}">
                <a16:creationId xmlns:a16="http://schemas.microsoft.com/office/drawing/2014/main" id="{8CFA0868-0341-4A8F-9BC0-7397BE0F00D2}"/>
              </a:ext>
            </a:extLst>
          </p:cNvPr>
          <p:cNvSpPr>
            <a:spLocks noGrp="1" noChangeArrowheads="1"/>
          </p:cNvSpPr>
          <p:nvPr>
            <p:ph idx="1"/>
          </p:nvPr>
        </p:nvSpPr>
        <p:spPr>
          <a:xfrm>
            <a:off x="539750" y="1125538"/>
            <a:ext cx="8415338" cy="5111750"/>
          </a:xfrm>
        </p:spPr>
        <p:txBody>
          <a:bodyPr/>
          <a:lstStyle/>
          <a:p>
            <a:r>
              <a:rPr lang="en-US" altLang="en-US" sz="2000"/>
              <a:t>Class A: 10</a:t>
            </a:r>
            <a:r>
              <a:rPr lang="en-US" altLang="en-US" sz="2000" baseline="30000"/>
              <a:t>5</a:t>
            </a:r>
            <a:r>
              <a:rPr lang="en-US" altLang="en-US" sz="2000"/>
              <a:t> instr.       	[Since 10% of 10</a:t>
            </a:r>
            <a:r>
              <a:rPr lang="en-US" altLang="en-US" sz="2000" baseline="30000"/>
              <a:t>6</a:t>
            </a:r>
            <a:r>
              <a:rPr lang="en-US" altLang="en-US" sz="2000"/>
              <a:t> = 10</a:t>
            </a:r>
            <a:r>
              <a:rPr lang="en-US" altLang="en-US" sz="2000" baseline="30000"/>
              <a:t>5</a:t>
            </a:r>
            <a:r>
              <a:rPr lang="en-US" altLang="en-US" sz="2000"/>
              <a:t>]</a:t>
            </a:r>
          </a:p>
          <a:p>
            <a:r>
              <a:rPr lang="en-US" altLang="en-US" sz="2000"/>
              <a:t>Class B: 2 × 10</a:t>
            </a:r>
            <a:r>
              <a:rPr lang="en-US" altLang="en-US" sz="2000" baseline="30000"/>
              <a:t>5</a:t>
            </a:r>
            <a:r>
              <a:rPr lang="en-US" altLang="en-US" sz="2000"/>
              <a:t> instr. 	[Since 20% of 10</a:t>
            </a:r>
            <a:r>
              <a:rPr lang="en-US" altLang="en-US" sz="2000" baseline="30000"/>
              <a:t>6</a:t>
            </a:r>
            <a:r>
              <a:rPr lang="en-US" altLang="en-US" sz="2000"/>
              <a:t> = 2 × 10</a:t>
            </a:r>
            <a:r>
              <a:rPr lang="en-US" altLang="en-US" sz="2000" baseline="30000"/>
              <a:t>5</a:t>
            </a:r>
            <a:r>
              <a:rPr lang="en-US" altLang="en-US" sz="2000"/>
              <a:t>, etc.]</a:t>
            </a:r>
          </a:p>
          <a:p>
            <a:r>
              <a:rPr lang="en-US" altLang="en-US" sz="2000"/>
              <a:t>Class C: 5 ×10</a:t>
            </a:r>
            <a:r>
              <a:rPr lang="en-US" altLang="en-US" sz="2000" baseline="30000"/>
              <a:t>5</a:t>
            </a:r>
            <a:r>
              <a:rPr lang="en-US" altLang="en-US" sz="2000"/>
              <a:t> instr. </a:t>
            </a:r>
          </a:p>
          <a:p>
            <a:r>
              <a:rPr lang="en-US" altLang="en-US" sz="2000"/>
              <a:t>Class D: 2 × 10</a:t>
            </a:r>
            <a:r>
              <a:rPr lang="en-US" altLang="en-US" sz="2000" baseline="30000"/>
              <a:t>5</a:t>
            </a:r>
            <a:r>
              <a:rPr lang="en-US" altLang="en-US" sz="2000"/>
              <a:t> instr.</a:t>
            </a:r>
          </a:p>
          <a:p>
            <a:endParaRPr lang="en-US" altLang="en-US" sz="2000"/>
          </a:p>
          <a:p>
            <a:r>
              <a:rPr lang="en-US" altLang="en-US" sz="1600"/>
              <a:t>Time = No. instr. ×  CPI/clock rate</a:t>
            </a:r>
          </a:p>
          <a:p>
            <a:r>
              <a:rPr lang="en-US" altLang="en-US" sz="800"/>
              <a:t> </a:t>
            </a:r>
          </a:p>
          <a:p>
            <a:r>
              <a:rPr lang="en-US" altLang="en-US" sz="1600"/>
              <a:t>Total time P1 = (10</a:t>
            </a:r>
            <a:r>
              <a:rPr lang="en-US" altLang="en-US" sz="1600" baseline="30000"/>
              <a:t>5</a:t>
            </a:r>
            <a:r>
              <a:rPr lang="en-US" altLang="en-US" sz="1600"/>
              <a:t> + 2 ×10</a:t>
            </a:r>
            <a:r>
              <a:rPr lang="en-US" altLang="en-US" sz="1600" baseline="30000"/>
              <a:t>5</a:t>
            </a:r>
            <a:r>
              <a:rPr lang="en-US" altLang="en-US" sz="1600"/>
              <a:t> × 2 + 5 × 10</a:t>
            </a:r>
            <a:r>
              <a:rPr lang="en-US" altLang="en-US" sz="1600" baseline="30000"/>
              <a:t>5</a:t>
            </a:r>
            <a:r>
              <a:rPr lang="en-US" altLang="en-US" sz="1600"/>
              <a:t> × 3 + 2 × 10</a:t>
            </a:r>
            <a:r>
              <a:rPr lang="en-US" altLang="en-US" sz="1600" baseline="30000"/>
              <a:t>5</a:t>
            </a:r>
            <a:r>
              <a:rPr lang="en-US" altLang="en-US" sz="1600"/>
              <a:t> × 3)/(2.5 ×10</a:t>
            </a:r>
            <a:r>
              <a:rPr lang="en-US" altLang="en-US" sz="1600" baseline="30000"/>
              <a:t>9</a:t>
            </a:r>
            <a:r>
              <a:rPr lang="en-US" altLang="en-US" sz="1600"/>
              <a:t>) = 10.4 × 10</a:t>
            </a:r>
            <a:r>
              <a:rPr lang="en-US" altLang="en-US" sz="1600" baseline="30000"/>
              <a:t>-4</a:t>
            </a:r>
            <a:r>
              <a:rPr lang="en-US" altLang="en-US" sz="1600"/>
              <a:t> s</a:t>
            </a:r>
          </a:p>
          <a:p>
            <a:r>
              <a:rPr lang="en-US" altLang="en-US" sz="1200"/>
              <a:t>Total time P2 </a:t>
            </a:r>
            <a:r>
              <a:rPr lang="en-US" altLang="en-US" sz="1600"/>
              <a:t>= (10</a:t>
            </a:r>
            <a:r>
              <a:rPr lang="en-US" altLang="en-US" sz="1600" baseline="30000"/>
              <a:t>5</a:t>
            </a:r>
            <a:r>
              <a:rPr lang="en-US" altLang="en-US" sz="1600"/>
              <a:t> × 2 + 2 × 10</a:t>
            </a:r>
            <a:r>
              <a:rPr lang="en-US" altLang="en-US" sz="1600" baseline="30000"/>
              <a:t>5</a:t>
            </a:r>
            <a:r>
              <a:rPr lang="en-US" altLang="en-US" sz="1600"/>
              <a:t> × 2 + 5 × 10</a:t>
            </a:r>
            <a:r>
              <a:rPr lang="en-US" altLang="en-US" sz="1600" baseline="30000"/>
              <a:t>5</a:t>
            </a:r>
            <a:r>
              <a:rPr lang="en-US" altLang="en-US" sz="1600"/>
              <a:t> × 2 + 2 × 10</a:t>
            </a:r>
            <a:r>
              <a:rPr lang="en-US" altLang="en-US" sz="1600" baseline="30000"/>
              <a:t>5</a:t>
            </a:r>
            <a:r>
              <a:rPr lang="en-US" altLang="en-US" sz="1600"/>
              <a:t> × 2)/(3 × 10</a:t>
            </a:r>
            <a:r>
              <a:rPr lang="en-US" altLang="en-US" sz="1600" baseline="30000"/>
              <a:t>9</a:t>
            </a:r>
            <a:r>
              <a:rPr lang="en-US" altLang="en-US" sz="1600"/>
              <a:t>) = 6.66 × 10</a:t>
            </a:r>
            <a:r>
              <a:rPr lang="en-US" altLang="en-US" sz="1600" baseline="30000"/>
              <a:t>-4</a:t>
            </a:r>
            <a:r>
              <a:rPr lang="en-US" altLang="en-US" sz="1600"/>
              <a:t> s</a:t>
            </a:r>
          </a:p>
          <a:p>
            <a:r>
              <a:rPr lang="en-US" altLang="en-US" sz="1600"/>
              <a:t> </a:t>
            </a:r>
          </a:p>
          <a:p>
            <a:r>
              <a:rPr lang="en-US" altLang="en-US" sz="1600"/>
              <a:t>CPI (P1) = 10.4 × 10</a:t>
            </a:r>
            <a:r>
              <a:rPr lang="en-US" altLang="en-US" sz="1600" baseline="30000"/>
              <a:t>-4</a:t>
            </a:r>
            <a:r>
              <a:rPr lang="en-US" altLang="en-US" sz="1600"/>
              <a:t> × 2.5 × 10</a:t>
            </a:r>
            <a:r>
              <a:rPr lang="en-US" altLang="en-US" sz="1600" baseline="30000"/>
              <a:t>9</a:t>
            </a:r>
            <a:r>
              <a:rPr lang="en-US" altLang="en-US" sz="1600"/>
              <a:t>/10</a:t>
            </a:r>
            <a:r>
              <a:rPr lang="en-US" altLang="en-US" sz="1600" baseline="30000"/>
              <a:t>6</a:t>
            </a:r>
            <a:r>
              <a:rPr lang="en-US" altLang="en-US" sz="1600"/>
              <a:t> = 2.6     [Since, Time = Cycles × Cycle-time,]</a:t>
            </a:r>
          </a:p>
          <a:p>
            <a:r>
              <a:rPr lang="en-US" altLang="en-US" sz="1600"/>
              <a:t>CPI (P2) = 6.66 × 10</a:t>
            </a:r>
            <a:r>
              <a:rPr lang="en-US" altLang="en-US" sz="1600" baseline="30000"/>
              <a:t>-4</a:t>
            </a:r>
            <a:r>
              <a:rPr lang="en-US" altLang="en-US" sz="1600"/>
              <a:t> × 3 × 10</a:t>
            </a:r>
            <a:r>
              <a:rPr lang="en-US" altLang="en-US" sz="1600" baseline="30000"/>
              <a:t>9</a:t>
            </a:r>
            <a:r>
              <a:rPr lang="en-US" altLang="en-US" sz="1600"/>
              <a:t>/10</a:t>
            </a:r>
            <a:r>
              <a:rPr lang="en-US" altLang="en-US" sz="1600" baseline="30000"/>
              <a:t>6</a:t>
            </a:r>
            <a:r>
              <a:rPr lang="en-US" altLang="en-US" sz="1600"/>
              <a:t> = 2.0        [therefore, Cycles = Time × Clock-rate]</a:t>
            </a:r>
          </a:p>
          <a:p>
            <a:endParaRPr lang="en-US" altLang="en-US" sz="2400"/>
          </a:p>
        </p:txBody>
      </p:sp>
      <p:sp>
        <p:nvSpPr>
          <p:cNvPr id="147460" name="Footer Placeholder 3">
            <a:extLst>
              <a:ext uri="{FF2B5EF4-FFF2-40B4-BE49-F238E27FC236}">
                <a16:creationId xmlns:a16="http://schemas.microsoft.com/office/drawing/2014/main" id="{75B1F9E8-D9EA-4CCC-AF69-BEFC3F45C0B1}"/>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5A8E0922-148E-44E2-B9E8-331EDB2B08CB}" type="slidenum">
              <a:rPr lang="en-AU" altLang="en-US" sz="1400" smtClean="0"/>
              <a:pPr>
                <a:spcBef>
                  <a:spcPct val="0"/>
                </a:spcBef>
                <a:buClrTx/>
                <a:buSzTx/>
                <a:buFontTx/>
                <a:buNone/>
              </a:pPr>
              <a:t>66</a:t>
            </a:fld>
            <a:endParaRPr lang="en-AU" altLang="en-US" sz="1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a:extLst>
              <a:ext uri="{FF2B5EF4-FFF2-40B4-BE49-F238E27FC236}">
                <a16:creationId xmlns:a16="http://schemas.microsoft.com/office/drawing/2014/main" id="{8913BDB6-FC26-4F79-98BA-F03A8B47BDAE}"/>
              </a:ext>
            </a:extLst>
          </p:cNvPr>
          <p:cNvSpPr>
            <a:spLocks noGrp="1" noChangeArrowheads="1"/>
          </p:cNvSpPr>
          <p:nvPr>
            <p:ph type="title"/>
          </p:nvPr>
        </p:nvSpPr>
        <p:spPr/>
        <p:txBody>
          <a:bodyPr/>
          <a:lstStyle/>
          <a:p>
            <a:r>
              <a:rPr lang="en-US" altLang="en-US"/>
              <a:t>Q &amp; A (</a:t>
            </a:r>
            <a:r>
              <a:rPr lang="en-US" altLang="en-US" sz="2800"/>
              <a:t>… 1.6</a:t>
            </a:r>
            <a:r>
              <a:rPr lang="en-US" altLang="en-US"/>
              <a:t>)</a:t>
            </a:r>
          </a:p>
        </p:txBody>
      </p:sp>
      <p:sp>
        <p:nvSpPr>
          <p:cNvPr id="3" name="Content Placeholder 2">
            <a:extLst>
              <a:ext uri="{FF2B5EF4-FFF2-40B4-BE49-F238E27FC236}">
                <a16:creationId xmlns:a16="http://schemas.microsoft.com/office/drawing/2014/main" id="{4ECDB86B-79A8-41C5-BC2A-69DF2BAEBA14}"/>
              </a:ext>
            </a:extLst>
          </p:cNvPr>
          <p:cNvSpPr>
            <a:spLocks noGrp="1"/>
          </p:cNvSpPr>
          <p:nvPr>
            <p:ph idx="1"/>
          </p:nvPr>
        </p:nvSpPr>
        <p:spPr>
          <a:xfrm>
            <a:off x="539750" y="1125538"/>
            <a:ext cx="8415338" cy="5111750"/>
          </a:xfrm>
        </p:spPr>
        <p:txBody>
          <a:bodyPr/>
          <a:lstStyle/>
          <a:p>
            <a:pPr>
              <a:defRPr/>
            </a:pPr>
            <a:r>
              <a:rPr lang="en-US" sz="2400" dirty="0"/>
              <a:t>Find the clock cycles required in both cases.</a:t>
            </a:r>
          </a:p>
          <a:p>
            <a:pPr>
              <a:defRPr/>
            </a:pPr>
            <a:r>
              <a:rPr lang="en-US" sz="2400" dirty="0" err="1"/>
              <a:t>Ans</a:t>
            </a:r>
            <a:r>
              <a:rPr lang="en-US" sz="2400" dirty="0"/>
              <a:t>: </a:t>
            </a:r>
          </a:p>
          <a:p>
            <a:pPr>
              <a:defRPr/>
            </a:pPr>
            <a:r>
              <a:rPr lang="en-US" sz="2400" dirty="0"/>
              <a:t>Since, CPI  × No. </a:t>
            </a:r>
            <a:r>
              <a:rPr lang="en-US" sz="2400" dirty="0" err="1"/>
              <a:t>Instr</a:t>
            </a:r>
            <a:r>
              <a:rPr lang="en-US" sz="2400" dirty="0"/>
              <a:t> = Cycles, therefore,</a:t>
            </a:r>
          </a:p>
          <a:p>
            <a:pPr marL="0" indent="0">
              <a:buFont typeface="Wingdings" panose="05000000000000000000" pitchFamily="2" charset="2"/>
              <a:buNone/>
              <a:defRPr/>
            </a:pPr>
            <a:r>
              <a:rPr lang="en-US" sz="1800" dirty="0"/>
              <a:t>clock cycles (P1) </a:t>
            </a:r>
            <a:r>
              <a:rPr lang="en-US" sz="2400" dirty="0"/>
              <a:t>= </a:t>
            </a:r>
            <a:r>
              <a:rPr lang="en-US" sz="1800" dirty="0"/>
              <a:t>10</a:t>
            </a:r>
            <a:r>
              <a:rPr lang="en-US" sz="1800" baseline="30000" dirty="0"/>
              <a:t>5</a:t>
            </a:r>
            <a:r>
              <a:rPr lang="en-US" sz="1800" dirty="0"/>
              <a:t> × 1+ 2 × 10</a:t>
            </a:r>
            <a:r>
              <a:rPr lang="en-US" sz="1800" baseline="30000" dirty="0"/>
              <a:t>5</a:t>
            </a:r>
            <a:r>
              <a:rPr lang="en-US" sz="1800" dirty="0"/>
              <a:t> × 2 + 5 × 10</a:t>
            </a:r>
            <a:r>
              <a:rPr lang="en-US" sz="1800" baseline="30000" dirty="0"/>
              <a:t>5</a:t>
            </a:r>
            <a:r>
              <a:rPr lang="en-US" sz="1800" dirty="0"/>
              <a:t> × 3 + 2 × 10</a:t>
            </a:r>
            <a:r>
              <a:rPr lang="en-US" sz="1800" baseline="30000" dirty="0"/>
              <a:t>5</a:t>
            </a:r>
            <a:r>
              <a:rPr lang="en-US" sz="1800" dirty="0"/>
              <a:t> × 3 =  26 × 10</a:t>
            </a:r>
            <a:r>
              <a:rPr lang="en-US" sz="1800" baseline="30000" dirty="0"/>
              <a:t>5</a:t>
            </a:r>
            <a:endParaRPr lang="en-US" sz="1800" dirty="0"/>
          </a:p>
          <a:p>
            <a:pPr marL="0" indent="0">
              <a:buFont typeface="Wingdings" panose="05000000000000000000" pitchFamily="2" charset="2"/>
              <a:buNone/>
              <a:defRPr/>
            </a:pPr>
            <a:r>
              <a:rPr lang="en-US" sz="1800" dirty="0"/>
              <a:t>clock cycles (P2) = 10</a:t>
            </a:r>
            <a:r>
              <a:rPr lang="en-US" sz="1800" baseline="30000" dirty="0"/>
              <a:t>5</a:t>
            </a:r>
            <a:r>
              <a:rPr lang="en-US" sz="1800" dirty="0"/>
              <a:t> × 2 + 2 × 10</a:t>
            </a:r>
            <a:r>
              <a:rPr lang="en-US" sz="1800" baseline="30000" dirty="0"/>
              <a:t>5</a:t>
            </a:r>
            <a:r>
              <a:rPr lang="en-US" sz="1800" dirty="0"/>
              <a:t> × 2 + 5 × 10</a:t>
            </a:r>
            <a:r>
              <a:rPr lang="en-US" sz="1800" baseline="30000" dirty="0"/>
              <a:t>5</a:t>
            </a:r>
            <a:r>
              <a:rPr lang="en-US" sz="1800" dirty="0"/>
              <a:t> × 2 + 2 × 10</a:t>
            </a:r>
            <a:r>
              <a:rPr lang="en-US" sz="1800" baseline="30000" dirty="0"/>
              <a:t>5</a:t>
            </a:r>
            <a:r>
              <a:rPr lang="en-US" sz="1800" dirty="0"/>
              <a:t> × 2 = 20 × 10</a:t>
            </a:r>
            <a:r>
              <a:rPr lang="en-US" sz="1800" baseline="30000" dirty="0"/>
              <a:t>5</a:t>
            </a:r>
          </a:p>
          <a:p>
            <a:pPr marL="0" indent="0">
              <a:buFont typeface="Wingdings" panose="05000000000000000000" pitchFamily="2" charset="2"/>
              <a:buNone/>
              <a:defRPr/>
            </a:pPr>
            <a:endParaRPr lang="en-US" sz="1800" baseline="30000" dirty="0"/>
          </a:p>
          <a:p>
            <a:pPr marL="0" indent="0">
              <a:buFont typeface="Wingdings" panose="05000000000000000000" pitchFamily="2" charset="2"/>
              <a:buNone/>
              <a:defRPr/>
            </a:pPr>
            <a:endParaRPr lang="en-US" sz="1800" dirty="0"/>
          </a:p>
        </p:txBody>
      </p:sp>
      <p:sp>
        <p:nvSpPr>
          <p:cNvPr id="149508" name="Footer Placeholder 3">
            <a:extLst>
              <a:ext uri="{FF2B5EF4-FFF2-40B4-BE49-F238E27FC236}">
                <a16:creationId xmlns:a16="http://schemas.microsoft.com/office/drawing/2014/main" id="{11E2F01C-D8A7-40C4-8559-157CC505571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25834C9D-23C3-4221-9B00-DFBE9ACEC771}" type="slidenum">
              <a:rPr lang="en-AU" altLang="en-US" sz="1400" smtClean="0"/>
              <a:pPr>
                <a:spcBef>
                  <a:spcPct val="0"/>
                </a:spcBef>
                <a:buClrTx/>
                <a:buSzTx/>
                <a:buFontTx/>
                <a:buNone/>
              </a:pPr>
              <a:t>67</a:t>
            </a:fld>
            <a:endParaRPr lang="en-AU" altLang="en-US" sz="1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a:extLst>
              <a:ext uri="{FF2B5EF4-FFF2-40B4-BE49-F238E27FC236}">
                <a16:creationId xmlns:a16="http://schemas.microsoft.com/office/drawing/2014/main" id="{C4D194CE-C15E-4A43-900F-DD956093B7B8}"/>
              </a:ext>
            </a:extLst>
          </p:cNvPr>
          <p:cNvSpPr>
            <a:spLocks noGrp="1" noChangeArrowheads="1"/>
          </p:cNvSpPr>
          <p:nvPr>
            <p:ph type="title"/>
          </p:nvPr>
        </p:nvSpPr>
        <p:spPr/>
        <p:txBody>
          <a:bodyPr/>
          <a:lstStyle/>
          <a:p>
            <a:r>
              <a:rPr lang="en-US" altLang="en-US">
                <a:solidFill>
                  <a:srgbClr val="00B050"/>
                </a:solidFill>
              </a:rPr>
              <a:t>Q &amp; A </a:t>
            </a:r>
            <a:r>
              <a:rPr lang="en-US" altLang="en-US"/>
              <a:t> </a:t>
            </a:r>
          </a:p>
        </p:txBody>
      </p:sp>
      <p:sp>
        <p:nvSpPr>
          <p:cNvPr id="3" name="Content Placeholder 2">
            <a:extLst>
              <a:ext uri="{FF2B5EF4-FFF2-40B4-BE49-F238E27FC236}">
                <a16:creationId xmlns:a16="http://schemas.microsoft.com/office/drawing/2014/main" id="{2E8721EC-3E1D-40EC-A24C-74658C813E44}"/>
              </a:ext>
            </a:extLst>
          </p:cNvPr>
          <p:cNvSpPr>
            <a:spLocks noGrp="1" noRot="1" noChangeAspect="1" noMove="1" noResize="1" noEditPoints="1" noAdjustHandles="1" noChangeArrowheads="1" noChangeShapeType="1" noTextEdit="1"/>
          </p:cNvSpPr>
          <p:nvPr>
            <p:ph idx="1"/>
          </p:nvPr>
        </p:nvSpPr>
        <p:spPr>
          <a:xfrm>
            <a:off x="684213" y="908050"/>
            <a:ext cx="8270875" cy="5329238"/>
          </a:xfrm>
          <a:blipFill rotWithShape="0">
            <a:blip r:embed="rId3"/>
            <a:stretch>
              <a:fillRect l="-516" t="-1487"/>
            </a:stretch>
          </a:blipFill>
        </p:spPr>
        <p:txBody>
          <a:bodyPr/>
          <a:lstStyle/>
          <a:p>
            <a:pPr>
              <a:defRPr/>
            </a:pPr>
            <a:r>
              <a:rPr lang="en-US" dirty="0">
                <a:noFill/>
              </a:rPr>
              <a:t> </a:t>
            </a:r>
          </a:p>
        </p:txBody>
      </p:sp>
      <p:sp>
        <p:nvSpPr>
          <p:cNvPr id="151556" name="Footer Placeholder 3">
            <a:extLst>
              <a:ext uri="{FF2B5EF4-FFF2-40B4-BE49-F238E27FC236}">
                <a16:creationId xmlns:a16="http://schemas.microsoft.com/office/drawing/2014/main" id="{032A4C4B-D390-4C67-B094-79641C048E0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D3122AF5-47C3-4CF0-8CC6-77424833D633}" type="slidenum">
              <a:rPr lang="en-AU" altLang="en-US" sz="1400" smtClean="0"/>
              <a:pPr>
                <a:spcBef>
                  <a:spcPct val="0"/>
                </a:spcBef>
                <a:buClrTx/>
                <a:buSzTx/>
                <a:buFontTx/>
                <a:buNone/>
              </a:pPr>
              <a:t>68</a:t>
            </a:fld>
            <a:endParaRPr lang="en-AU" altLang="en-US" sz="1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a:extLst>
              <a:ext uri="{FF2B5EF4-FFF2-40B4-BE49-F238E27FC236}">
                <a16:creationId xmlns:a16="http://schemas.microsoft.com/office/drawing/2014/main" id="{0C92B88B-57B7-4075-A59D-43AB6D1F7098}"/>
              </a:ext>
            </a:extLst>
          </p:cNvPr>
          <p:cNvSpPr>
            <a:spLocks noGrp="1" noChangeArrowheads="1"/>
          </p:cNvSpPr>
          <p:nvPr>
            <p:ph type="title"/>
          </p:nvPr>
        </p:nvSpPr>
        <p:spPr/>
        <p:txBody>
          <a:bodyPr/>
          <a:lstStyle/>
          <a:p>
            <a:r>
              <a:rPr lang="en-US" altLang="en-US"/>
              <a:t>Q &amp; A (</a:t>
            </a:r>
            <a:r>
              <a:rPr lang="en-US" altLang="en-US" sz="3200"/>
              <a:t>… 1.7</a:t>
            </a:r>
            <a:r>
              <a:rPr lang="en-US" altLang="en-US"/>
              <a:t>)</a:t>
            </a:r>
          </a:p>
        </p:txBody>
      </p:sp>
      <p:sp>
        <p:nvSpPr>
          <p:cNvPr id="153603" name="Footer Placeholder 3">
            <a:extLst>
              <a:ext uri="{FF2B5EF4-FFF2-40B4-BE49-F238E27FC236}">
                <a16:creationId xmlns:a16="http://schemas.microsoft.com/office/drawing/2014/main" id="{699A1D0C-7608-4C1E-B723-256D59A7846F}"/>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118F748-C0CC-449B-9AE8-A67E5D67AEE5}" type="slidenum">
              <a:rPr lang="en-AU" altLang="en-US" sz="1400" smtClean="0"/>
              <a:pPr>
                <a:spcBef>
                  <a:spcPct val="0"/>
                </a:spcBef>
                <a:buClrTx/>
                <a:buSzTx/>
                <a:buFontTx/>
                <a:buNone/>
              </a:pPr>
              <a:t>69</a:t>
            </a:fld>
            <a:endParaRPr lang="en-AU" altLang="en-US" sz="1400"/>
          </a:p>
        </p:txBody>
      </p:sp>
      <p:pic>
        <p:nvPicPr>
          <p:cNvPr id="153604" name="Picture 3">
            <a:extLst>
              <a:ext uri="{FF2B5EF4-FFF2-40B4-BE49-F238E27FC236}">
                <a16:creationId xmlns:a16="http://schemas.microsoft.com/office/drawing/2014/main" id="{2801682A-4D54-485B-9EFF-A3A4BF8CAA81}"/>
              </a:ext>
            </a:extLst>
          </p:cNvPr>
          <p:cNvPicPr>
            <a:picLocks noChangeAspect="1"/>
          </p:cNvPicPr>
          <p:nvPr/>
        </p:nvPicPr>
        <p:blipFill>
          <a:blip r:embed="rId3">
            <a:extLst>
              <a:ext uri="{28A0092B-C50C-407E-A947-70E740481C1C}">
                <a14:useLocalDpi xmlns:a14="http://schemas.microsoft.com/office/drawing/2010/main" val="0"/>
              </a:ext>
            </a:extLst>
          </a:blip>
          <a:srcRect b="17392"/>
          <a:stretch>
            <a:fillRect/>
          </a:stretch>
        </p:blipFill>
        <p:spPr bwMode="auto">
          <a:xfrm>
            <a:off x="219075" y="1125538"/>
            <a:ext cx="8724900"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565D3F0-323C-486D-8547-443AE7FC0CEE}"/>
              </a:ext>
            </a:extLst>
          </p:cNvPr>
          <p:cNvSpPr>
            <a:spLocks noRot="1" noChangeAspect="1" noMove="1" noResize="1" noEditPoints="1" noAdjustHandles="1" noChangeArrowheads="1" noChangeShapeType="1" noTextEdit="1"/>
          </p:cNvSpPr>
          <p:nvPr/>
        </p:nvSpPr>
        <p:spPr>
          <a:xfrm>
            <a:off x="678229" y="5301208"/>
            <a:ext cx="8070236" cy="709233"/>
          </a:xfrm>
          <a:prstGeom prst="rect">
            <a:avLst/>
          </a:prstGeom>
          <a:blipFill rotWithShape="0">
            <a:blip r:embed="rId4"/>
            <a:stretch>
              <a:fillRect l="-1133" b="-8621"/>
            </a:stretch>
          </a:blipFill>
        </p:spPr>
        <p:txBody>
          <a:bodyPr/>
          <a:lstStyle/>
          <a:p>
            <a:pPr>
              <a:defRPr/>
            </a:pPr>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0E50D342-587A-4599-92FD-6A2A897A2397}"/>
              </a:ext>
            </a:extLst>
          </p:cNvPr>
          <p:cNvSpPr>
            <a:spLocks noGrp="1" noChangeArrowheads="1"/>
          </p:cNvSpPr>
          <p:nvPr>
            <p:ph type="title"/>
          </p:nvPr>
        </p:nvSpPr>
        <p:spPr/>
        <p:txBody>
          <a:bodyPr/>
          <a:lstStyle/>
          <a:p>
            <a:r>
              <a:rPr lang="en-US" altLang="en-US"/>
              <a:t>Supercomputers</a:t>
            </a:r>
          </a:p>
        </p:txBody>
      </p:sp>
      <p:pic>
        <p:nvPicPr>
          <p:cNvPr id="24579" name="Content Placeholder 2" descr="A picture containing indoor, floor&#10;&#10;Description generated with high confidence">
            <a:extLst>
              <a:ext uri="{FF2B5EF4-FFF2-40B4-BE49-F238E27FC236}">
                <a16:creationId xmlns:a16="http://schemas.microsoft.com/office/drawing/2014/main" id="{3801721E-0885-43B2-AE5F-CB0E0311944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9750" y="1052513"/>
            <a:ext cx="6049963" cy="3889375"/>
          </a:xfrm>
        </p:spPr>
      </p:pic>
      <p:sp>
        <p:nvSpPr>
          <p:cNvPr id="24580" name="Footer Placeholder 3">
            <a:extLst>
              <a:ext uri="{FF2B5EF4-FFF2-40B4-BE49-F238E27FC236}">
                <a16:creationId xmlns:a16="http://schemas.microsoft.com/office/drawing/2014/main" id="{30317AAF-85FF-4E81-84F3-7DF82FACBCF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E6D4C840-41A9-4647-8ACF-6ED41156746F}" type="slidenum">
              <a:rPr lang="en-AU" altLang="en-US" sz="1400" smtClean="0"/>
              <a:pPr>
                <a:spcBef>
                  <a:spcPct val="0"/>
                </a:spcBef>
                <a:buClrTx/>
                <a:buSzTx/>
                <a:buFontTx/>
                <a:buNone/>
              </a:pPr>
              <a:t>7</a:t>
            </a:fld>
            <a:endParaRPr lang="en-AU" altLang="en-US" sz="1400"/>
          </a:p>
        </p:txBody>
      </p:sp>
      <p:sp>
        <p:nvSpPr>
          <p:cNvPr id="24581" name="TextBox 3">
            <a:extLst>
              <a:ext uri="{FF2B5EF4-FFF2-40B4-BE49-F238E27FC236}">
                <a16:creationId xmlns:a16="http://schemas.microsoft.com/office/drawing/2014/main" id="{8DBE98D7-A300-4C10-B0EA-C12FEC4D1BF9}"/>
              </a:ext>
            </a:extLst>
          </p:cNvPr>
          <p:cNvSpPr txBox="1">
            <a:spLocks noChangeArrowheads="1"/>
          </p:cNvSpPr>
          <p:nvPr/>
        </p:nvSpPr>
        <p:spPr bwMode="auto">
          <a:xfrm>
            <a:off x="6588125" y="1066800"/>
            <a:ext cx="21605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 typeface="Arial" panose="020B0604020202020204" pitchFamily="34" charset="0"/>
              <a:buChar char="•"/>
            </a:pPr>
            <a:r>
              <a:rPr lang="en-US" altLang="en-US" sz="1600"/>
              <a:t>America's latest supercomputer</a:t>
            </a:r>
          </a:p>
          <a:p>
            <a:pPr>
              <a:spcBef>
                <a:spcPct val="0"/>
              </a:spcBef>
              <a:buClrTx/>
              <a:buSzTx/>
              <a:buFont typeface="Arial" panose="020B0604020202020204" pitchFamily="34" charset="0"/>
              <a:buChar char="•"/>
            </a:pPr>
            <a:endParaRPr lang="en-US" altLang="en-US" sz="1600"/>
          </a:p>
          <a:p>
            <a:pPr>
              <a:spcBef>
                <a:spcPct val="0"/>
              </a:spcBef>
              <a:buClrTx/>
              <a:buSzTx/>
              <a:buFont typeface="Arial" panose="020B0604020202020204" pitchFamily="34" charset="0"/>
              <a:buChar char="•"/>
            </a:pPr>
            <a:r>
              <a:rPr lang="en-US" altLang="en-US" sz="1600"/>
              <a:t>Size of two tennis courts</a:t>
            </a:r>
          </a:p>
          <a:p>
            <a:pPr>
              <a:spcBef>
                <a:spcPct val="0"/>
              </a:spcBef>
              <a:buClrTx/>
              <a:buSzTx/>
              <a:buFont typeface="Arial" panose="020B0604020202020204" pitchFamily="34" charset="0"/>
              <a:buChar char="•"/>
            </a:pPr>
            <a:endParaRPr lang="en-US" altLang="en-US" sz="1600"/>
          </a:p>
          <a:p>
            <a:pPr>
              <a:spcBef>
                <a:spcPct val="0"/>
              </a:spcBef>
              <a:buClrTx/>
              <a:buSzTx/>
              <a:buFont typeface="Arial" panose="020B0604020202020204" pitchFamily="34" charset="0"/>
              <a:buChar char="•"/>
            </a:pPr>
            <a:r>
              <a:rPr lang="en-US" altLang="en-US" sz="1600"/>
              <a:t>Fastest supercomputer in the world</a:t>
            </a:r>
          </a:p>
          <a:p>
            <a:pPr>
              <a:spcBef>
                <a:spcPct val="0"/>
              </a:spcBef>
              <a:buClrTx/>
              <a:buSzTx/>
              <a:buFont typeface="Arial" panose="020B0604020202020204" pitchFamily="34" charset="0"/>
              <a:buChar char="•"/>
            </a:pPr>
            <a:endParaRPr lang="en-US" altLang="en-US" sz="1600"/>
          </a:p>
          <a:p>
            <a:pPr>
              <a:spcBef>
                <a:spcPct val="0"/>
              </a:spcBef>
              <a:buClrTx/>
              <a:buSzTx/>
              <a:buFont typeface="Arial" panose="020B0604020202020204" pitchFamily="34" charset="0"/>
              <a:buChar char="•"/>
            </a:pPr>
            <a:r>
              <a:rPr lang="en-US" altLang="en-US" sz="1600"/>
              <a:t>200,000 trillion calculations per second</a:t>
            </a:r>
          </a:p>
        </p:txBody>
      </p:sp>
      <p:sp>
        <p:nvSpPr>
          <p:cNvPr id="24582" name="TextBox 4">
            <a:extLst>
              <a:ext uri="{FF2B5EF4-FFF2-40B4-BE49-F238E27FC236}">
                <a16:creationId xmlns:a16="http://schemas.microsoft.com/office/drawing/2014/main" id="{AC15ECBD-D34A-4139-B204-E64FEE5884E8}"/>
              </a:ext>
            </a:extLst>
          </p:cNvPr>
          <p:cNvSpPr txBox="1">
            <a:spLocks noChangeArrowheads="1"/>
          </p:cNvSpPr>
          <p:nvPr/>
        </p:nvSpPr>
        <p:spPr bwMode="auto">
          <a:xfrm>
            <a:off x="539750" y="5127625"/>
            <a:ext cx="8404225"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"If every person on Earth completed one calculation per second, it would take the world population 305 days to do what Summit can do in 1 second“ </a:t>
            </a:r>
          </a:p>
          <a:p>
            <a:pPr>
              <a:spcBef>
                <a:spcPct val="0"/>
              </a:spcBef>
              <a:buClrTx/>
              <a:buSzTx/>
              <a:buFontTx/>
              <a:buNone/>
            </a:pPr>
            <a:r>
              <a:rPr lang="en-US" altLang="en-US" sz="1400"/>
              <a:t>Oak Ridge National Laboratory, Tennessee</a:t>
            </a:r>
          </a:p>
          <a:p>
            <a:pPr>
              <a:spcBef>
                <a:spcPct val="0"/>
              </a:spcBef>
              <a:buClrTx/>
              <a:buSzTx/>
              <a:buFontTx/>
              <a:buNone/>
            </a:pPr>
            <a:r>
              <a:rPr lang="en-US" altLang="en-US" sz="1400"/>
              <a:t>https://www.ornl.gov/</a:t>
            </a:r>
          </a:p>
          <a:p>
            <a:pPr>
              <a:spcBef>
                <a:spcPct val="0"/>
              </a:spcBef>
              <a:buClrTx/>
              <a:buSzTx/>
              <a:buFontTx/>
              <a:buNone/>
            </a:pPr>
            <a:endParaRPr lang="en-US" altLang="en-US" sz="1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08F0AD47-A0EF-410E-9873-2AB409617AB2}"/>
              </a:ext>
            </a:extLst>
          </p:cNvPr>
          <p:cNvSpPr>
            <a:spLocks noGrp="1" noChangeArrowheads="1"/>
          </p:cNvSpPr>
          <p:nvPr>
            <p:ph type="title"/>
          </p:nvPr>
        </p:nvSpPr>
        <p:spPr/>
        <p:txBody>
          <a:bodyPr/>
          <a:lstStyle/>
          <a:p>
            <a:r>
              <a:rPr lang="en-US" altLang="en-US">
                <a:solidFill>
                  <a:srgbClr val="00B050"/>
                </a:solidFill>
              </a:rPr>
              <a:t>Q &amp; A </a:t>
            </a:r>
          </a:p>
        </p:txBody>
      </p:sp>
      <p:sp>
        <p:nvSpPr>
          <p:cNvPr id="3" name="Content Placeholder 2">
            <a:extLst>
              <a:ext uri="{FF2B5EF4-FFF2-40B4-BE49-F238E27FC236}">
                <a16:creationId xmlns:a16="http://schemas.microsoft.com/office/drawing/2014/main" id="{AA444E96-D0A9-4353-88A0-2C66382BA9D9}"/>
              </a:ext>
            </a:extLst>
          </p:cNvPr>
          <p:cNvSpPr>
            <a:spLocks noGrp="1" noRot="1" noChangeAspect="1" noMove="1" noResize="1" noEditPoints="1" noAdjustHandles="1" noChangeArrowheads="1" noChangeShapeType="1" noTextEdit="1"/>
          </p:cNvSpPr>
          <p:nvPr>
            <p:ph idx="1"/>
          </p:nvPr>
        </p:nvSpPr>
        <p:spPr>
          <a:blipFill rotWithShape="0">
            <a:blip r:embed="rId3"/>
            <a:stretch>
              <a:fillRect t="-597" r="-1548"/>
            </a:stretch>
          </a:blipFill>
        </p:spPr>
        <p:txBody>
          <a:bodyPr/>
          <a:lstStyle/>
          <a:p>
            <a:pPr>
              <a:defRPr/>
            </a:pPr>
            <a:r>
              <a:rPr lang="en-US">
                <a:noFill/>
              </a:rPr>
              <a:t> </a:t>
            </a:r>
          </a:p>
        </p:txBody>
      </p:sp>
      <p:sp>
        <p:nvSpPr>
          <p:cNvPr id="155652" name="Footer Placeholder 3">
            <a:extLst>
              <a:ext uri="{FF2B5EF4-FFF2-40B4-BE49-F238E27FC236}">
                <a16:creationId xmlns:a16="http://schemas.microsoft.com/office/drawing/2014/main" id="{71FBFFAA-7FD1-4E6B-99A2-F0650420D41E}"/>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728C2284-A9C7-413D-A036-559AAAADF619}" type="slidenum">
              <a:rPr lang="en-AU" altLang="en-US" sz="1400" smtClean="0"/>
              <a:pPr>
                <a:spcBef>
                  <a:spcPct val="0"/>
                </a:spcBef>
                <a:buClrTx/>
                <a:buSzTx/>
                <a:buFontTx/>
                <a:buNone/>
              </a:pPr>
              <a:t>70</a:t>
            </a:fld>
            <a:endParaRPr lang="en-AU" altLang="en-US"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a:extLst>
              <a:ext uri="{FF2B5EF4-FFF2-40B4-BE49-F238E27FC236}">
                <a16:creationId xmlns:a16="http://schemas.microsoft.com/office/drawing/2014/main" id="{97929857-EBF7-4960-AF36-0AF1C2AE9475}"/>
              </a:ext>
            </a:extLst>
          </p:cNvPr>
          <p:cNvSpPr>
            <a:spLocks noGrp="1" noChangeArrowheads="1"/>
          </p:cNvSpPr>
          <p:nvPr>
            <p:ph type="title"/>
          </p:nvPr>
        </p:nvSpPr>
        <p:spPr/>
        <p:txBody>
          <a:bodyPr/>
          <a:lstStyle/>
          <a:p>
            <a:r>
              <a:rPr lang="en-US" altLang="en-US"/>
              <a:t>Q &amp; A (… 1.8)</a:t>
            </a:r>
          </a:p>
        </p:txBody>
      </p:sp>
      <p:sp>
        <p:nvSpPr>
          <p:cNvPr id="157699" name="Content Placeholder 2">
            <a:extLst>
              <a:ext uri="{FF2B5EF4-FFF2-40B4-BE49-F238E27FC236}">
                <a16:creationId xmlns:a16="http://schemas.microsoft.com/office/drawing/2014/main" id="{A33B82CD-05C2-46E9-8A06-C17E1E05611B}"/>
              </a:ext>
            </a:extLst>
          </p:cNvPr>
          <p:cNvSpPr>
            <a:spLocks noGrp="1" noChangeArrowheads="1"/>
          </p:cNvSpPr>
          <p:nvPr>
            <p:ph idx="1"/>
          </p:nvPr>
        </p:nvSpPr>
        <p:spPr/>
        <p:txBody>
          <a:bodyPr/>
          <a:lstStyle/>
          <a:p>
            <a:pPr algn="just"/>
            <a:r>
              <a:rPr lang="en-US" altLang="en-US" sz="2400" b="1"/>
              <a:t>b</a:t>
            </a:r>
            <a:r>
              <a:rPr lang="en-US" altLang="en-US" sz="2400"/>
              <a:t>. </a:t>
            </a:r>
            <a:r>
              <a:rPr lang="en-US" altLang="en-US" sz="2400" b="1"/>
              <a:t>For each processor, find the percentage of the consumed static power with respect to the total consumed power.</a:t>
            </a:r>
            <a:endParaRPr lang="en-US" altLang="en-US" sz="2400"/>
          </a:p>
          <a:p>
            <a:pPr algn="just"/>
            <a:r>
              <a:rPr lang="en-US" altLang="en-US" sz="2400"/>
              <a:t>.</a:t>
            </a:r>
          </a:p>
          <a:p>
            <a:pPr algn="just"/>
            <a:endParaRPr lang="en-US" altLang="en-US" sz="2400"/>
          </a:p>
          <a:p>
            <a:r>
              <a:rPr lang="en-US" altLang="en-US" sz="2400"/>
              <a:t>Pentium 4:             10/100 = 10%</a:t>
            </a:r>
          </a:p>
          <a:p>
            <a:r>
              <a:rPr lang="en-US" altLang="en-US" sz="2400"/>
              <a:t>Core i5 Ivy Bridge: 30/70 = 42.9%</a:t>
            </a:r>
          </a:p>
          <a:p>
            <a:endParaRPr lang="en-US" altLang="en-US"/>
          </a:p>
        </p:txBody>
      </p:sp>
      <p:sp>
        <p:nvSpPr>
          <p:cNvPr id="157700" name="Footer Placeholder 3">
            <a:extLst>
              <a:ext uri="{FF2B5EF4-FFF2-40B4-BE49-F238E27FC236}">
                <a16:creationId xmlns:a16="http://schemas.microsoft.com/office/drawing/2014/main" id="{718ECC1A-861C-4AC7-81D4-8527E934EF23}"/>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92CEB14-4BD1-48F9-BE62-4816250C12A4}" type="slidenum">
              <a:rPr lang="en-AU" altLang="en-US" sz="1400" smtClean="0"/>
              <a:pPr>
                <a:spcBef>
                  <a:spcPct val="0"/>
                </a:spcBef>
                <a:buClrTx/>
                <a:buSzTx/>
                <a:buFontTx/>
                <a:buNone/>
              </a:pPr>
              <a:t>71</a:t>
            </a:fld>
            <a:endParaRPr lang="en-AU" altLang="en-US" sz="1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a:extLst>
              <a:ext uri="{FF2B5EF4-FFF2-40B4-BE49-F238E27FC236}">
                <a16:creationId xmlns:a16="http://schemas.microsoft.com/office/drawing/2014/main" id="{0B03FBBF-0F0A-4DBD-938E-B83F8C7AE838}"/>
              </a:ext>
            </a:extLst>
          </p:cNvPr>
          <p:cNvSpPr>
            <a:spLocks noGrp="1" noChangeArrowheads="1"/>
          </p:cNvSpPr>
          <p:nvPr>
            <p:ph type="title"/>
          </p:nvPr>
        </p:nvSpPr>
        <p:spPr/>
        <p:txBody>
          <a:bodyPr/>
          <a:lstStyle/>
          <a:p>
            <a:r>
              <a:rPr lang="en-US" altLang="en-US"/>
              <a:t>Q &amp; A</a:t>
            </a:r>
          </a:p>
        </p:txBody>
      </p:sp>
      <p:sp>
        <p:nvSpPr>
          <p:cNvPr id="159747" name="Footer Placeholder 3">
            <a:extLst>
              <a:ext uri="{FF2B5EF4-FFF2-40B4-BE49-F238E27FC236}">
                <a16:creationId xmlns:a16="http://schemas.microsoft.com/office/drawing/2014/main" id="{C00DCD6C-22D6-4522-9924-525BBEE145F4}"/>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EC0DC19-9330-435C-A43C-4F58E1078065}" type="slidenum">
              <a:rPr lang="en-AU" altLang="en-US" sz="1400" smtClean="0"/>
              <a:pPr>
                <a:spcBef>
                  <a:spcPct val="0"/>
                </a:spcBef>
                <a:buClrTx/>
                <a:buSzTx/>
                <a:buFontTx/>
                <a:buNone/>
              </a:pPr>
              <a:t>72</a:t>
            </a:fld>
            <a:endParaRPr lang="en-AU" altLang="en-US" sz="1400"/>
          </a:p>
        </p:txBody>
      </p:sp>
      <p:sp>
        <p:nvSpPr>
          <p:cNvPr id="159748" name="Rectangle 4">
            <a:extLst>
              <a:ext uri="{FF2B5EF4-FFF2-40B4-BE49-F238E27FC236}">
                <a16:creationId xmlns:a16="http://schemas.microsoft.com/office/drawing/2014/main" id="{0A22B850-2436-4891-856A-DEC248E18204}"/>
              </a:ext>
            </a:extLst>
          </p:cNvPr>
          <p:cNvSpPr>
            <a:spLocks noChangeArrowheads="1"/>
          </p:cNvSpPr>
          <p:nvPr/>
        </p:nvSpPr>
        <p:spPr bwMode="auto">
          <a:xfrm>
            <a:off x="611188" y="1268413"/>
            <a:ext cx="840422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a:spcBef>
                <a:spcPct val="0"/>
              </a:spcBef>
              <a:buClrTx/>
              <a:buSzTx/>
              <a:buFontTx/>
              <a:buNone/>
            </a:pPr>
            <a:r>
              <a:rPr lang="en-US" altLang="en-US" sz="2000" dirty="0">
                <a:latin typeface="Minion-Regular"/>
                <a:ea typeface="Calibri" panose="020F0502020204030204" pitchFamily="34" charset="0"/>
                <a:cs typeface="Minion-Regular"/>
              </a:rPr>
              <a:t>Q: How did the development of the transistor affect computers? What did the transistor replace?</a:t>
            </a:r>
            <a:endParaRPr lang="en-US" altLang="en-US" sz="14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ct val="0"/>
              </a:spcBef>
              <a:buClrTx/>
              <a:buSzTx/>
              <a:buFontTx/>
              <a:buNone/>
            </a:pPr>
            <a:r>
              <a:rPr lang="en-US" altLang="en-US" sz="20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altLang="en-US" sz="14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ct val="0"/>
              </a:spcBef>
              <a:buClrTx/>
              <a:buSzTx/>
              <a:buFontTx/>
              <a:buNone/>
            </a:pPr>
            <a:r>
              <a:rPr lang="en-US" alt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Ans: </a:t>
            </a:r>
            <a:endParaRPr lang="en-US" altLang="en-US" sz="14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ct val="0"/>
              </a:spcBef>
              <a:buClrTx/>
              <a:buSzTx/>
              <a:buFontTx/>
              <a:buNone/>
            </a:pPr>
            <a:r>
              <a:rPr lang="en-US" alt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The development of transistor has had a tremendous impact on bringing the computer to our homes in the form of PCs and more recently into our hands (Personal Digital Assistants </a:t>
            </a:r>
            <a:r>
              <a:rPr lang="en-US" altLang="en-US" sz="2000" dirty="0" err="1">
                <a:solidFill>
                  <a:srgbClr val="0070C0"/>
                </a:solidFill>
                <a:latin typeface="Times New Roman" panose="02020603050405020304" pitchFamily="18" charset="0"/>
                <a:ea typeface="Calibri" panose="020F0502020204030204" pitchFamily="34" charset="0"/>
                <a:cs typeface="Times New Roman" panose="02020603050405020304" pitchFamily="18" charset="0"/>
              </a:rPr>
              <a:t>etc</a:t>
            </a:r>
            <a:r>
              <a:rPr lang="en-US" alt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The ability to package and integrate transistors on a chip at a rate that has been increasing exponentially according to Moore’s Law has resulted in tremendous performance gains for programs without having to change any of them.</a:t>
            </a:r>
            <a:endParaRPr lang="en-US" altLang="en-US" sz="1400" dirty="0">
              <a:latin typeface="Times New Roman" panose="02020603050405020304" pitchFamily="18" charset="0"/>
              <a:ea typeface="Calibri" panose="020F0502020204030204" pitchFamily="34" charset="0"/>
              <a:cs typeface="Times New Roman" panose="02020603050405020304" pitchFamily="18" charset="0"/>
            </a:endParaRPr>
          </a:p>
          <a:p>
            <a:pPr algn="just">
              <a:spcBef>
                <a:spcPct val="0"/>
              </a:spcBef>
              <a:buClrTx/>
              <a:buSzTx/>
              <a:buFontTx/>
              <a:buNone/>
            </a:pPr>
            <a:r>
              <a:rPr lang="en-US" alt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endParaRPr lang="en-US" altLang="en-US" sz="1400" dirty="0">
              <a:latin typeface="Times New Roman" panose="02020603050405020304" pitchFamily="18" charset="0"/>
              <a:ea typeface="Calibri" panose="020F0502020204030204" pitchFamily="34" charset="0"/>
              <a:cs typeface="Times New Roman" panose="02020603050405020304" pitchFamily="18" charset="0"/>
            </a:endParaRPr>
          </a:p>
          <a:p>
            <a:pPr>
              <a:spcBef>
                <a:spcPct val="0"/>
              </a:spcBef>
              <a:buClrTx/>
              <a:buSzTx/>
              <a:buFontTx/>
              <a:buNone/>
            </a:pPr>
            <a:r>
              <a:rPr lang="en-US" altLang="en-US" sz="20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The transistor replaced the vacuum tube in 1951.</a:t>
            </a:r>
            <a:endParaRPr lang="en-US" altLang="en-US" sz="2000" dirty="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9748">
                                            <p:txEl>
                                              <p:pRg st="2" end="2"/>
                                            </p:txEl>
                                          </p:spTgt>
                                        </p:tgtEl>
                                        <p:attrNameLst>
                                          <p:attrName>style.visibility</p:attrName>
                                        </p:attrNameLst>
                                      </p:cBhvr>
                                      <p:to>
                                        <p:strVal val="visible"/>
                                      </p:to>
                                    </p:set>
                                    <p:animEffect transition="in" filter="fade">
                                      <p:cBhvr>
                                        <p:cTn id="7" dur="1000"/>
                                        <p:tgtEl>
                                          <p:spTgt spid="159748">
                                            <p:txEl>
                                              <p:pRg st="2" end="2"/>
                                            </p:txEl>
                                          </p:spTgt>
                                        </p:tgtEl>
                                      </p:cBhvr>
                                    </p:animEffect>
                                    <p:anim calcmode="lin" valueType="num">
                                      <p:cBhvr>
                                        <p:cTn id="8" dur="1000" fill="hold"/>
                                        <p:tgtEl>
                                          <p:spTgt spid="159748">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59748">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9748">
                                            <p:txEl>
                                              <p:pRg st="3" end="3"/>
                                            </p:txEl>
                                          </p:spTgt>
                                        </p:tgtEl>
                                        <p:attrNameLst>
                                          <p:attrName>style.visibility</p:attrName>
                                        </p:attrNameLst>
                                      </p:cBhvr>
                                      <p:to>
                                        <p:strVal val="visible"/>
                                      </p:to>
                                    </p:set>
                                    <p:animEffect transition="in" filter="fade">
                                      <p:cBhvr>
                                        <p:cTn id="12" dur="1000"/>
                                        <p:tgtEl>
                                          <p:spTgt spid="159748">
                                            <p:txEl>
                                              <p:pRg st="3" end="3"/>
                                            </p:txEl>
                                          </p:spTgt>
                                        </p:tgtEl>
                                      </p:cBhvr>
                                    </p:animEffect>
                                    <p:anim calcmode="lin" valueType="num">
                                      <p:cBhvr>
                                        <p:cTn id="13" dur="1000" fill="hold"/>
                                        <p:tgtEl>
                                          <p:spTgt spid="159748">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159748">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9748">
                                            <p:txEl>
                                              <p:pRg st="4" end="4"/>
                                            </p:txEl>
                                          </p:spTgt>
                                        </p:tgtEl>
                                        <p:attrNameLst>
                                          <p:attrName>style.visibility</p:attrName>
                                        </p:attrNameLst>
                                      </p:cBhvr>
                                      <p:to>
                                        <p:strVal val="visible"/>
                                      </p:to>
                                    </p:set>
                                    <p:animEffect transition="in" filter="fade">
                                      <p:cBhvr>
                                        <p:cTn id="17" dur="1000"/>
                                        <p:tgtEl>
                                          <p:spTgt spid="159748">
                                            <p:txEl>
                                              <p:pRg st="4" end="4"/>
                                            </p:txEl>
                                          </p:spTgt>
                                        </p:tgtEl>
                                      </p:cBhvr>
                                    </p:animEffect>
                                    <p:anim calcmode="lin" valueType="num">
                                      <p:cBhvr>
                                        <p:cTn id="18" dur="1000" fill="hold"/>
                                        <p:tgtEl>
                                          <p:spTgt spid="159748">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159748">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9748">
                                            <p:txEl>
                                              <p:pRg st="5" end="5"/>
                                            </p:txEl>
                                          </p:spTgt>
                                        </p:tgtEl>
                                        <p:attrNameLst>
                                          <p:attrName>style.visibility</p:attrName>
                                        </p:attrNameLst>
                                      </p:cBhvr>
                                      <p:to>
                                        <p:strVal val="visible"/>
                                      </p:to>
                                    </p:set>
                                    <p:animEffect transition="in" filter="fade">
                                      <p:cBhvr>
                                        <p:cTn id="22" dur="1000"/>
                                        <p:tgtEl>
                                          <p:spTgt spid="159748">
                                            <p:txEl>
                                              <p:pRg st="5" end="5"/>
                                            </p:txEl>
                                          </p:spTgt>
                                        </p:tgtEl>
                                      </p:cBhvr>
                                    </p:animEffect>
                                    <p:anim calcmode="lin" valueType="num">
                                      <p:cBhvr>
                                        <p:cTn id="23" dur="1000" fill="hold"/>
                                        <p:tgtEl>
                                          <p:spTgt spid="159748">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15974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a:extLst>
              <a:ext uri="{FF2B5EF4-FFF2-40B4-BE49-F238E27FC236}">
                <a16:creationId xmlns:a16="http://schemas.microsoft.com/office/drawing/2014/main" id="{E5EE5CC0-EF5E-4983-A5C4-E4E0CAF47ADB}"/>
              </a:ext>
            </a:extLst>
          </p:cNvPr>
          <p:cNvSpPr>
            <a:spLocks noGrp="1" noChangeArrowheads="1"/>
          </p:cNvSpPr>
          <p:nvPr>
            <p:ph type="title"/>
          </p:nvPr>
        </p:nvSpPr>
        <p:spPr/>
        <p:txBody>
          <a:bodyPr/>
          <a:lstStyle/>
          <a:p>
            <a:r>
              <a:rPr lang="en-US" altLang="en-US">
                <a:solidFill>
                  <a:srgbClr val="00B050"/>
                </a:solidFill>
              </a:rPr>
              <a:t>Q &amp; A</a:t>
            </a:r>
          </a:p>
        </p:txBody>
      </p:sp>
      <p:sp>
        <p:nvSpPr>
          <p:cNvPr id="161795" name="Footer Placeholder 3">
            <a:extLst>
              <a:ext uri="{FF2B5EF4-FFF2-40B4-BE49-F238E27FC236}">
                <a16:creationId xmlns:a16="http://schemas.microsoft.com/office/drawing/2014/main" id="{E0B14508-CD81-4C1E-B4EE-96141A0C4375}"/>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8333FFDE-3812-453F-AB07-AD1F0A29E6E4}" type="slidenum">
              <a:rPr lang="en-AU" altLang="en-US" sz="1400" smtClean="0"/>
              <a:pPr>
                <a:spcBef>
                  <a:spcPct val="0"/>
                </a:spcBef>
                <a:buClrTx/>
                <a:buSzTx/>
                <a:buFontTx/>
                <a:buNone/>
              </a:pPr>
              <a:t>73</a:t>
            </a:fld>
            <a:endParaRPr lang="en-AU" altLang="en-US" sz="1400"/>
          </a:p>
        </p:txBody>
      </p:sp>
      <p:sp>
        <p:nvSpPr>
          <p:cNvPr id="161796" name="Rectangle 4">
            <a:extLst>
              <a:ext uri="{FF2B5EF4-FFF2-40B4-BE49-F238E27FC236}">
                <a16:creationId xmlns:a16="http://schemas.microsoft.com/office/drawing/2014/main" id="{C9771FFF-5A28-4436-B2A3-82F555238CEB}"/>
              </a:ext>
            </a:extLst>
          </p:cNvPr>
          <p:cNvSpPr>
            <a:spLocks noChangeArrowheads="1"/>
          </p:cNvSpPr>
          <p:nvPr/>
        </p:nvSpPr>
        <p:spPr bwMode="auto">
          <a:xfrm>
            <a:off x="539750" y="1125538"/>
            <a:ext cx="842486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a:spcBef>
                <a:spcPct val="0"/>
              </a:spcBef>
              <a:buClrTx/>
              <a:buSzTx/>
              <a:buFontTx/>
              <a:buNone/>
            </a:pPr>
            <a:r>
              <a:rPr lang="en-US" altLang="en-US" sz="2400">
                <a:latin typeface="Times New Roman" panose="02020603050405020304" pitchFamily="18" charset="0"/>
                <a:cs typeface="Calibri" panose="020F0502020204030204" pitchFamily="34" charset="0"/>
              </a:rPr>
              <a:t>(Amdahl’s law question) suppose you have a machine which executes a program consisting of 50% floating point multiply, 20% floating point divide, and the remaining 30% are from other instructions.</a:t>
            </a:r>
          </a:p>
          <a:p>
            <a:pPr algn="just">
              <a:spcBef>
                <a:spcPct val="0"/>
              </a:spcBef>
              <a:buClrTx/>
              <a:buSzTx/>
              <a:buFontTx/>
              <a:buNone/>
            </a:pPr>
            <a:endParaRPr lang="en-US" altLang="en-US" sz="2400">
              <a:latin typeface="Times New Roman" panose="02020603050405020304" pitchFamily="18" charset="0"/>
              <a:cs typeface="Times New Roman" panose="02020603050405020304" pitchFamily="18" charset="0"/>
            </a:endParaRPr>
          </a:p>
          <a:p>
            <a:pPr algn="just">
              <a:spcBef>
                <a:spcPct val="0"/>
              </a:spcBef>
              <a:buClrTx/>
              <a:buSzTx/>
              <a:buFontTx/>
              <a:buNone/>
            </a:pPr>
            <a:r>
              <a:rPr lang="en-US" altLang="en-US" sz="2000"/>
              <a:t>(a) Management wants the machine to run 4 times faster. You can make the divide run at most 3 times faster and the multiply run at most 8 times faster. Can you meet management’s goal by making only one improvement, and which one?</a:t>
            </a:r>
            <a:endParaRPr lang="en-US" altLang="en-US" sz="160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8907F4E-6137-4628-ABCF-30281861F32D}"/>
              </a:ext>
            </a:extLst>
          </p:cNvPr>
          <p:cNvSpPr/>
          <p:nvPr/>
        </p:nvSpPr>
        <p:spPr>
          <a:xfrm>
            <a:off x="539750" y="4511675"/>
            <a:ext cx="8404225" cy="1416050"/>
          </a:xfrm>
          <a:prstGeom prst="rect">
            <a:avLst/>
          </a:prstGeom>
        </p:spPr>
        <p:txBody>
          <a:bodyPr>
            <a:spAutoFit/>
          </a:bodyPr>
          <a:lstStyle/>
          <a:p>
            <a:pPr>
              <a:spcBef>
                <a:spcPts val="0"/>
              </a:spcBef>
              <a:spcAft>
                <a:spcPts val="0"/>
              </a:spcAft>
              <a:defRPr/>
            </a:pPr>
            <a:r>
              <a:rPr lang="en-US" dirty="0" err="1">
                <a:solidFill>
                  <a:srgbClr val="0070C0"/>
                </a:solidFill>
                <a:latin typeface="Times New Roman" panose="02020603050405020304" pitchFamily="18" charset="0"/>
                <a:ea typeface="Calibri" panose="020F0502020204030204" pitchFamily="34" charset="0"/>
              </a:rPr>
              <a:t>Ans</a:t>
            </a:r>
            <a:r>
              <a:rPr lang="en-US" dirty="0">
                <a:solidFill>
                  <a:srgbClr val="0070C0"/>
                </a:solidFill>
                <a:latin typeface="Times New Roman" panose="02020603050405020304" pitchFamily="18" charset="0"/>
                <a:ea typeface="Calibri" panose="020F0502020204030204" pitchFamily="34" charset="0"/>
              </a:rPr>
              <a:t>: (a) Amdahl’s Law states:</a:t>
            </a:r>
            <a:endParaRPr lang="en-US" dirty="0">
              <a:latin typeface="Times New Roman" panose="02020603050405020304" pitchFamily="18" charset="0"/>
              <a:ea typeface="Times New Roman" panose="02020603050405020304" pitchFamily="18" charset="0"/>
            </a:endParaRPr>
          </a:p>
          <a:p>
            <a:pPr indent="457200">
              <a:spcBef>
                <a:spcPts val="0"/>
              </a:spcBef>
              <a:spcAft>
                <a:spcPts val="0"/>
              </a:spcAft>
              <a:defRPr/>
            </a:pPr>
            <a:endParaRPr lang="en-US" sz="1050" dirty="0">
              <a:solidFill>
                <a:srgbClr val="0070C0"/>
              </a:solidFill>
              <a:latin typeface="Times New Roman" panose="02020603050405020304" pitchFamily="18" charset="0"/>
              <a:ea typeface="Calibri" panose="020F0502020204030204" pitchFamily="34" charset="0"/>
            </a:endParaRPr>
          </a:p>
          <a:p>
            <a:pPr indent="457200">
              <a:spcBef>
                <a:spcPts val="0"/>
              </a:spcBef>
              <a:spcAft>
                <a:spcPts val="0"/>
              </a:spcAft>
              <a:defRPr/>
            </a:pPr>
            <a:r>
              <a:rPr lang="en-US" dirty="0">
                <a:solidFill>
                  <a:srgbClr val="0070C0"/>
                </a:solidFill>
                <a:latin typeface="Times New Roman" panose="02020603050405020304" pitchFamily="18" charset="0"/>
                <a:ea typeface="Calibri" panose="020F0502020204030204" pitchFamily="34" charset="0"/>
              </a:rPr>
              <a:t>Execution time after improvement =</a:t>
            </a:r>
            <a:endParaRPr lang="en-US" dirty="0">
              <a:latin typeface="Times New Roman" panose="02020603050405020304" pitchFamily="18" charset="0"/>
              <a:ea typeface="Times New Roman" panose="02020603050405020304" pitchFamily="18" charset="0"/>
            </a:endParaRPr>
          </a:p>
          <a:p>
            <a:pPr indent="457200">
              <a:spcBef>
                <a:spcPts val="0"/>
              </a:spcBef>
              <a:spcAft>
                <a:spcPts val="0"/>
              </a:spcAft>
              <a:defRPr/>
            </a:pPr>
            <a:r>
              <a:rPr lang="en-US" dirty="0">
                <a:solidFill>
                  <a:srgbClr val="0070C0"/>
                </a:solidFill>
                <a:latin typeface="Times New Roman" panose="02020603050405020304" pitchFamily="18" charset="0"/>
                <a:ea typeface="Calibri" panose="020F0502020204030204" pitchFamily="34" charset="0"/>
              </a:rPr>
              <a:t>(Execution time affected by improvement)/(Amount of Improvement) +</a:t>
            </a:r>
            <a:endParaRPr lang="en-US" dirty="0">
              <a:latin typeface="Times New Roman" panose="02020603050405020304" pitchFamily="18" charset="0"/>
              <a:ea typeface="Times New Roman" panose="02020603050405020304" pitchFamily="18" charset="0"/>
            </a:endParaRPr>
          </a:p>
          <a:p>
            <a:pPr indent="457200">
              <a:spcBef>
                <a:spcPts val="0"/>
              </a:spcBef>
              <a:spcAft>
                <a:spcPts val="0"/>
              </a:spcAft>
              <a:defRPr/>
            </a:pPr>
            <a:r>
              <a:rPr lang="en-US" dirty="0">
                <a:solidFill>
                  <a:srgbClr val="0070C0"/>
                </a:solidFill>
                <a:latin typeface="Times New Roman" panose="02020603050405020304" pitchFamily="18" charset="0"/>
                <a:ea typeface="Calibri" panose="020F0502020204030204" pitchFamily="34" charset="0"/>
              </a:rPr>
              <a:t>Execution time unaffected.</a:t>
            </a:r>
            <a:endParaRPr 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a:extLst>
              <a:ext uri="{FF2B5EF4-FFF2-40B4-BE49-F238E27FC236}">
                <a16:creationId xmlns:a16="http://schemas.microsoft.com/office/drawing/2014/main" id="{73FA1106-0926-4274-91FA-27B651004702}"/>
              </a:ext>
            </a:extLst>
          </p:cNvPr>
          <p:cNvSpPr>
            <a:spLocks noGrp="1" noChangeArrowheads="1"/>
          </p:cNvSpPr>
          <p:nvPr>
            <p:ph type="title"/>
          </p:nvPr>
        </p:nvSpPr>
        <p:spPr/>
        <p:txBody>
          <a:bodyPr/>
          <a:lstStyle/>
          <a:p>
            <a:r>
              <a:rPr lang="en-US" altLang="en-US">
                <a:solidFill>
                  <a:srgbClr val="00B050"/>
                </a:solidFill>
              </a:rPr>
              <a:t>Q &amp; A</a:t>
            </a:r>
          </a:p>
        </p:txBody>
      </p:sp>
      <p:sp>
        <p:nvSpPr>
          <p:cNvPr id="163843" name="Footer Placeholder 3">
            <a:extLst>
              <a:ext uri="{FF2B5EF4-FFF2-40B4-BE49-F238E27FC236}">
                <a16:creationId xmlns:a16="http://schemas.microsoft.com/office/drawing/2014/main" id="{514B5A31-1B76-42C1-BA3E-E7B7AAE0C3F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43D2130-12AA-4C96-B38A-3913857228F3}" type="slidenum">
              <a:rPr lang="en-AU" altLang="en-US" sz="1400" smtClean="0"/>
              <a:pPr>
                <a:spcBef>
                  <a:spcPct val="0"/>
                </a:spcBef>
                <a:buClrTx/>
                <a:buSzTx/>
                <a:buFontTx/>
                <a:buNone/>
              </a:pPr>
              <a:t>74</a:t>
            </a:fld>
            <a:endParaRPr lang="en-AU" altLang="en-US" sz="1400"/>
          </a:p>
        </p:txBody>
      </p:sp>
      <p:sp>
        <p:nvSpPr>
          <p:cNvPr id="163844" name="Rectangle 4">
            <a:extLst>
              <a:ext uri="{FF2B5EF4-FFF2-40B4-BE49-F238E27FC236}">
                <a16:creationId xmlns:a16="http://schemas.microsoft.com/office/drawing/2014/main" id="{15475E9A-268E-4730-B3EF-A02344880C87}"/>
              </a:ext>
            </a:extLst>
          </p:cNvPr>
          <p:cNvSpPr>
            <a:spLocks noChangeArrowheads="1"/>
          </p:cNvSpPr>
          <p:nvPr/>
        </p:nvSpPr>
        <p:spPr bwMode="auto">
          <a:xfrm>
            <a:off x="487363" y="1196975"/>
            <a:ext cx="864076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rgbClr val="0070C0"/>
                </a:solidFill>
                <a:latin typeface="Times New Roman" panose="02020603050405020304" pitchFamily="18" charset="0"/>
                <a:cs typeface="Calibri" panose="020F0502020204030204" pitchFamily="34" charset="0"/>
              </a:rPr>
              <a:t>Assuming initially that the floating point multiply, floating point divide and the other instructions had the same CPI:</a:t>
            </a:r>
            <a:endParaRPr lang="en-US" altLang="en-US" sz="180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i="1">
                <a:solidFill>
                  <a:srgbClr val="0070C0"/>
                </a:solidFill>
                <a:latin typeface="Times New Roman" panose="02020603050405020304" pitchFamily="18" charset="0"/>
                <a:cs typeface="Calibri" panose="020F0502020204030204" pitchFamily="34" charset="0"/>
              </a:rPr>
              <a:t>i</a:t>
            </a:r>
            <a:r>
              <a:rPr lang="en-US" altLang="en-US" sz="1800">
                <a:solidFill>
                  <a:srgbClr val="0070C0"/>
                </a:solidFill>
                <a:latin typeface="Times New Roman" panose="02020603050405020304" pitchFamily="18" charset="0"/>
                <a:cs typeface="Calibri" panose="020F0502020204030204" pitchFamily="34" charset="0"/>
              </a:rPr>
              <a:t>) Execution time after Improvement with Divide = (20)/3 + (50 + 30) = 86.67</a:t>
            </a:r>
            <a:endParaRPr lang="en-US" altLang="en-US" sz="1800">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i="1">
                <a:solidFill>
                  <a:srgbClr val="0070C0"/>
                </a:solidFill>
                <a:latin typeface="Times New Roman" panose="02020603050405020304" pitchFamily="18" charset="0"/>
                <a:cs typeface="Calibri" panose="020F0502020204030204" pitchFamily="34" charset="0"/>
              </a:rPr>
              <a:t>ii</a:t>
            </a:r>
            <a:r>
              <a:rPr lang="en-US" altLang="en-US" sz="1800">
                <a:solidFill>
                  <a:srgbClr val="0070C0"/>
                </a:solidFill>
                <a:latin typeface="Times New Roman" panose="02020603050405020304" pitchFamily="18" charset="0"/>
                <a:cs typeface="Calibri" panose="020F0502020204030204" pitchFamily="34" charset="0"/>
              </a:rPr>
              <a:t>) Execution time after Improvement with Multiply = (50)/8 + (20 + 30) = 56.25</a:t>
            </a:r>
          </a:p>
          <a:p>
            <a:pPr>
              <a:spcBef>
                <a:spcPct val="0"/>
              </a:spcBef>
              <a:buClrTx/>
              <a:buSzTx/>
              <a:buFontTx/>
              <a:buNone/>
            </a:pPr>
            <a:endParaRPr lang="en-US" altLang="en-US" sz="1800">
              <a:solidFill>
                <a:srgbClr val="0070C0"/>
              </a:solidFill>
              <a:latin typeface="Times New Roman" panose="02020603050405020304" pitchFamily="18" charset="0"/>
              <a:cs typeface="Times New Roman" panose="02020603050405020304" pitchFamily="18" charset="0"/>
            </a:endParaRPr>
          </a:p>
          <a:p>
            <a:pPr>
              <a:spcBef>
                <a:spcPct val="0"/>
              </a:spcBef>
              <a:buClrTx/>
              <a:buSzTx/>
              <a:buFontTx/>
              <a:buNone/>
            </a:pPr>
            <a:r>
              <a:rPr lang="en-US" altLang="en-US" sz="1800">
                <a:solidFill>
                  <a:srgbClr val="0070C0"/>
                </a:solidFill>
                <a:latin typeface="Times New Roman" panose="02020603050405020304" pitchFamily="18" charset="0"/>
                <a:cs typeface="Times New Roman" panose="02020603050405020304" pitchFamily="18" charset="0"/>
              </a:rPr>
              <a:t>So what do you think?</a:t>
            </a:r>
            <a:endParaRPr lang="en-US" altLang="en-US" sz="1800">
              <a:latin typeface="Times New Roman" panose="02020603050405020304" pitchFamily="18" charset="0"/>
              <a:cs typeface="Times New Roman" panose="02020603050405020304" pitchFamily="18" charset="0"/>
            </a:endParaRPr>
          </a:p>
        </p:txBody>
      </p:sp>
      <p:sp>
        <p:nvSpPr>
          <p:cNvPr id="163845" name="Rectangle 5">
            <a:extLst>
              <a:ext uri="{FF2B5EF4-FFF2-40B4-BE49-F238E27FC236}">
                <a16:creationId xmlns:a16="http://schemas.microsoft.com/office/drawing/2014/main" id="{B5122F32-1AD4-4C98-AB17-2922FCCF23C7}"/>
              </a:ext>
            </a:extLst>
          </p:cNvPr>
          <p:cNvSpPr>
            <a:spLocks noChangeArrowheads="1"/>
          </p:cNvSpPr>
          <p:nvPr/>
        </p:nvSpPr>
        <p:spPr bwMode="auto">
          <a:xfrm>
            <a:off x="487363" y="3252788"/>
            <a:ext cx="86407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a:spcBef>
                <a:spcPct val="0"/>
              </a:spcBef>
              <a:buClrTx/>
              <a:buSzTx/>
              <a:buFontTx/>
              <a:buNone/>
            </a:pPr>
            <a:r>
              <a:rPr lang="en-US" altLang="en-US" sz="1800" dirty="0">
                <a:latin typeface="Times New Roman" panose="02020603050405020304" pitchFamily="18" charset="0"/>
                <a:cs typeface="Calibri" panose="020F0502020204030204" pitchFamily="34" charset="0"/>
              </a:rPr>
              <a:t>(b) Bob has now taken over the company removing all the previous managers. If you make both the multiply and divide improvements, what is the speed of the improved machine relative to the original machine?</a:t>
            </a:r>
            <a:endParaRPr lang="en-US" altLang="en-US" sz="12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FF280ACD-2651-44EF-A544-F16C2C835318}"/>
              </a:ext>
            </a:extLst>
          </p:cNvPr>
          <p:cNvSpPr/>
          <p:nvPr/>
        </p:nvSpPr>
        <p:spPr>
          <a:xfrm>
            <a:off x="755650" y="4418013"/>
            <a:ext cx="8188325" cy="923925"/>
          </a:xfrm>
          <a:prstGeom prst="rect">
            <a:avLst/>
          </a:prstGeom>
        </p:spPr>
        <p:txBody>
          <a:bodyPr>
            <a:spAutoFit/>
          </a:bodyPr>
          <a:lstStyle/>
          <a:p>
            <a:pPr>
              <a:spcBef>
                <a:spcPts val="0"/>
              </a:spcBef>
              <a:spcAft>
                <a:spcPts val="0"/>
              </a:spcAft>
              <a:defRPr/>
            </a:pPr>
            <a:r>
              <a:rPr lang="en-US" dirty="0">
                <a:solidFill>
                  <a:srgbClr val="0070C0"/>
                </a:solidFill>
                <a:latin typeface="Times New Roman" panose="02020603050405020304" pitchFamily="18" charset="0"/>
                <a:ea typeface="Calibri" panose="020F0502020204030204" pitchFamily="34" charset="0"/>
              </a:rPr>
              <a:t>If we make both the improvements,</a:t>
            </a:r>
            <a:endParaRPr lang="en-US" dirty="0">
              <a:latin typeface="Times New Roman" panose="02020603050405020304" pitchFamily="18" charset="0"/>
              <a:ea typeface="Times New Roman" panose="02020603050405020304" pitchFamily="18" charset="0"/>
            </a:endParaRPr>
          </a:p>
          <a:p>
            <a:pPr indent="457200">
              <a:spcBef>
                <a:spcPts val="0"/>
              </a:spcBef>
              <a:spcAft>
                <a:spcPts val="0"/>
              </a:spcAft>
              <a:defRPr/>
            </a:pPr>
            <a:r>
              <a:rPr lang="en-US" dirty="0">
                <a:solidFill>
                  <a:srgbClr val="0070C0"/>
                </a:solidFill>
                <a:latin typeface="Times New Roman" panose="02020603050405020304" pitchFamily="18" charset="0"/>
                <a:ea typeface="Calibri" panose="020F0502020204030204" pitchFamily="34" charset="0"/>
              </a:rPr>
              <a:t>Execution time after Improvement = (50)/8 + (20)/3 + (30) = 42.91</a:t>
            </a:r>
            <a:endParaRPr lang="en-US" dirty="0">
              <a:latin typeface="Times New Roman" panose="02020603050405020304" pitchFamily="18" charset="0"/>
              <a:ea typeface="Times New Roman" panose="02020603050405020304" pitchFamily="18" charset="0"/>
            </a:endParaRPr>
          </a:p>
          <a:p>
            <a:pPr indent="457200" algn="just">
              <a:spcBef>
                <a:spcPts val="0"/>
              </a:spcBef>
              <a:spcAft>
                <a:spcPts val="0"/>
              </a:spcAft>
              <a:defRPr/>
            </a:pPr>
            <a:r>
              <a:rPr lang="en-US" dirty="0">
                <a:solidFill>
                  <a:srgbClr val="0070C0"/>
                </a:solidFill>
                <a:latin typeface="Times New Roman" panose="02020603050405020304" pitchFamily="18" charset="0"/>
                <a:ea typeface="Calibri" panose="020F0502020204030204" pitchFamily="34" charset="0"/>
              </a:rPr>
              <a:t>The speedup relative to the original machine = (100)/(42.91) = 2.33</a:t>
            </a:r>
            <a:endParaRPr 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F32EA42-5269-4938-9ABB-A9CE005E1F01}"/>
              </a:ext>
            </a:extLst>
          </p:cNvPr>
          <p:cNvSpPr>
            <a:spLocks noGrp="1" noChangeArrowheads="1"/>
          </p:cNvSpPr>
          <p:nvPr>
            <p:ph type="title"/>
          </p:nvPr>
        </p:nvSpPr>
        <p:spPr/>
        <p:txBody>
          <a:bodyPr/>
          <a:lstStyle/>
          <a:p>
            <a:r>
              <a:rPr lang="en-US" altLang="en-US"/>
              <a:t>Classes of Computers</a:t>
            </a:r>
          </a:p>
        </p:txBody>
      </p:sp>
      <p:sp>
        <p:nvSpPr>
          <p:cNvPr id="26627" name="Content Placeholder 2">
            <a:extLst>
              <a:ext uri="{FF2B5EF4-FFF2-40B4-BE49-F238E27FC236}">
                <a16:creationId xmlns:a16="http://schemas.microsoft.com/office/drawing/2014/main" id="{6E76D58E-AC81-40EF-A72D-F02180146E3A}"/>
              </a:ext>
            </a:extLst>
          </p:cNvPr>
          <p:cNvSpPr>
            <a:spLocks noGrp="1" noChangeArrowheads="1"/>
          </p:cNvSpPr>
          <p:nvPr>
            <p:ph idx="1"/>
          </p:nvPr>
        </p:nvSpPr>
        <p:spPr/>
        <p:txBody>
          <a:bodyPr/>
          <a:lstStyle/>
          <a:p>
            <a:pPr eaLnBrk="1" hangingPunct="1">
              <a:lnSpc>
                <a:spcPct val="90000"/>
              </a:lnSpc>
            </a:pPr>
            <a:r>
              <a:rPr lang="en-US" altLang="en-US"/>
              <a:t>Personal computers</a:t>
            </a:r>
          </a:p>
          <a:p>
            <a:pPr eaLnBrk="1" hangingPunct="1">
              <a:lnSpc>
                <a:spcPct val="90000"/>
              </a:lnSpc>
            </a:pPr>
            <a:r>
              <a:rPr lang="en-US" altLang="en-US"/>
              <a:t>Server computers</a:t>
            </a:r>
          </a:p>
          <a:p>
            <a:pPr eaLnBrk="1" hangingPunct="1">
              <a:lnSpc>
                <a:spcPct val="90000"/>
              </a:lnSpc>
            </a:pPr>
            <a:r>
              <a:rPr lang="en-US" altLang="en-US"/>
              <a:t>Supercomputers</a:t>
            </a:r>
          </a:p>
          <a:p>
            <a:pPr eaLnBrk="1" hangingPunct="1">
              <a:lnSpc>
                <a:spcPct val="90000"/>
              </a:lnSpc>
            </a:pPr>
            <a:r>
              <a:rPr lang="en-US" altLang="en-US"/>
              <a:t>Embedded computers</a:t>
            </a:r>
          </a:p>
        </p:txBody>
      </p:sp>
      <p:sp>
        <p:nvSpPr>
          <p:cNvPr id="26628" name="Footer Placeholder 3">
            <a:extLst>
              <a:ext uri="{FF2B5EF4-FFF2-40B4-BE49-F238E27FC236}">
                <a16:creationId xmlns:a16="http://schemas.microsoft.com/office/drawing/2014/main" id="{C7D577C8-17B1-4E19-A37E-DE252DADA7C6}"/>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703641DF-BB94-4DB7-B3B7-9245E791B682}" type="slidenum">
              <a:rPr lang="en-AU" altLang="en-US" sz="1400" smtClean="0"/>
              <a:pPr>
                <a:spcBef>
                  <a:spcPct val="0"/>
                </a:spcBef>
                <a:buClrTx/>
                <a:buSzTx/>
                <a:buFontTx/>
                <a:buNone/>
              </a:pPr>
              <a:t>8</a:t>
            </a:fld>
            <a:endParaRPr lang="en-AU"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AF66805E-2A35-4AA2-8B0A-1DB9A4114BAC}"/>
              </a:ext>
            </a:extLst>
          </p:cNvPr>
          <p:cNvSpPr>
            <a:spLocks noGrp="1" noChangeArrowheads="1"/>
          </p:cNvSpPr>
          <p:nvPr>
            <p:ph type="title"/>
          </p:nvPr>
        </p:nvSpPr>
        <p:spPr/>
        <p:txBody>
          <a:bodyPr/>
          <a:lstStyle/>
          <a:p>
            <a:r>
              <a:rPr lang="en-US" altLang="en-US"/>
              <a:t>The PostPC Era</a:t>
            </a:r>
          </a:p>
        </p:txBody>
      </p:sp>
      <p:sp>
        <p:nvSpPr>
          <p:cNvPr id="30723" name="Footer Placeholder 2">
            <a:extLst>
              <a:ext uri="{FF2B5EF4-FFF2-40B4-BE49-F238E27FC236}">
                <a16:creationId xmlns:a16="http://schemas.microsoft.com/office/drawing/2014/main" id="{15AE4A75-6F16-4F6C-84CC-2B2DD0762BF2}"/>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75CDBE96-6B12-4017-B3F8-F9C451D102B0}" type="slidenum">
              <a:rPr lang="en-AU" altLang="en-US" sz="1400" smtClean="0"/>
              <a:pPr>
                <a:spcBef>
                  <a:spcPct val="0"/>
                </a:spcBef>
                <a:buClrTx/>
                <a:buSzTx/>
                <a:buFontTx/>
                <a:buNone/>
              </a:pPr>
              <a:t>9</a:t>
            </a:fld>
            <a:endParaRPr lang="en-AU" altLang="en-US" sz="1400"/>
          </a:p>
        </p:txBody>
      </p:sp>
      <p:sp>
        <p:nvSpPr>
          <p:cNvPr id="4" name="Content Placeholder 2">
            <a:extLst>
              <a:ext uri="{FF2B5EF4-FFF2-40B4-BE49-F238E27FC236}">
                <a16:creationId xmlns:a16="http://schemas.microsoft.com/office/drawing/2014/main" id="{1B23BDF3-E043-44C6-A42D-62FA4CEED7BA}"/>
              </a:ext>
            </a:extLst>
          </p:cNvPr>
          <p:cNvSpPr txBox="1">
            <a:spLocks/>
          </p:cNvSpPr>
          <p:nvPr/>
        </p:nvSpPr>
        <p:spPr>
          <a:xfrm>
            <a:off x="684213" y="1125538"/>
            <a:ext cx="8270875" cy="511175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90000"/>
              </a:lnSpc>
              <a:defRPr/>
            </a:pPr>
            <a:r>
              <a:rPr lang="en-US" kern="0" dirty="0"/>
              <a:t>Personal Mobile Device (PMD)</a:t>
            </a:r>
          </a:p>
          <a:p>
            <a:pPr lvl="1" eaLnBrk="1" hangingPunct="1">
              <a:lnSpc>
                <a:spcPct val="90000"/>
              </a:lnSpc>
              <a:defRPr/>
            </a:pPr>
            <a:r>
              <a:rPr lang="en-US" kern="0" dirty="0"/>
              <a:t>Battery operated</a:t>
            </a:r>
          </a:p>
          <a:p>
            <a:pPr lvl="1" eaLnBrk="1" hangingPunct="1">
              <a:lnSpc>
                <a:spcPct val="90000"/>
              </a:lnSpc>
              <a:defRPr/>
            </a:pPr>
            <a:r>
              <a:rPr lang="en-US" kern="0" dirty="0"/>
              <a:t>Connects to the Internet</a:t>
            </a:r>
          </a:p>
          <a:p>
            <a:pPr lvl="1" eaLnBrk="1" hangingPunct="1">
              <a:lnSpc>
                <a:spcPct val="90000"/>
              </a:lnSpc>
              <a:defRPr/>
            </a:pPr>
            <a:r>
              <a:rPr lang="en-US" kern="0" dirty="0"/>
              <a:t>Hundreds of dollars</a:t>
            </a:r>
          </a:p>
          <a:p>
            <a:pPr lvl="1" eaLnBrk="1" hangingPunct="1">
              <a:lnSpc>
                <a:spcPct val="90000"/>
              </a:lnSpc>
              <a:defRPr/>
            </a:pPr>
            <a:r>
              <a:rPr lang="en-US" kern="0" dirty="0"/>
              <a:t>Smart phones, tablets, electronic glasses</a:t>
            </a:r>
          </a:p>
          <a:p>
            <a:pPr eaLnBrk="1" hangingPunct="1">
              <a:lnSpc>
                <a:spcPct val="90000"/>
              </a:lnSpc>
              <a:defRPr/>
            </a:pPr>
            <a:r>
              <a:rPr lang="en-US" kern="0" dirty="0"/>
              <a:t>Cloud computing</a:t>
            </a:r>
          </a:p>
          <a:p>
            <a:pPr lvl="1" eaLnBrk="1" hangingPunct="1">
              <a:lnSpc>
                <a:spcPct val="90000"/>
              </a:lnSpc>
              <a:defRPr/>
            </a:pPr>
            <a:r>
              <a:rPr lang="en-US" kern="0" dirty="0"/>
              <a:t>Warehouse Scale Computers (WSC)</a:t>
            </a:r>
          </a:p>
          <a:p>
            <a:pPr lvl="1" eaLnBrk="1" hangingPunct="1">
              <a:lnSpc>
                <a:spcPct val="90000"/>
              </a:lnSpc>
              <a:defRPr/>
            </a:pPr>
            <a:r>
              <a:rPr lang="en-US" kern="0" dirty="0"/>
              <a:t>Software as a Service (</a:t>
            </a:r>
            <a:r>
              <a:rPr lang="en-US" kern="0" dirty="0" err="1"/>
              <a:t>SaaS</a:t>
            </a:r>
            <a:r>
              <a:rPr lang="en-US" kern="0" dirty="0"/>
              <a:t>)</a:t>
            </a:r>
          </a:p>
          <a:p>
            <a:pPr lvl="1" eaLnBrk="1" hangingPunct="1">
              <a:lnSpc>
                <a:spcPct val="90000"/>
              </a:lnSpc>
              <a:defRPr/>
            </a:pPr>
            <a:r>
              <a:rPr lang="en-US" kern="0" dirty="0"/>
              <a:t>Portion of software run on a PMD and a portion run in the Cloud</a:t>
            </a:r>
          </a:p>
          <a:p>
            <a:pPr lvl="1" eaLnBrk="1" hangingPunct="1">
              <a:lnSpc>
                <a:spcPct val="90000"/>
              </a:lnSpc>
              <a:defRPr/>
            </a:pPr>
            <a:r>
              <a:rPr lang="en-US" kern="0" dirty="0"/>
              <a:t>Amazon and Google</a:t>
            </a:r>
          </a:p>
        </p:txBody>
      </p:sp>
    </p:spTree>
  </p:cSld>
  <p:clrMapOvr>
    <a:masterClrMapping/>
  </p:clrMapOvr>
</p:sld>
</file>

<file path=ppt/theme/theme1.xml><?xml version="1.0" encoding="utf-8"?>
<a:theme xmlns:a="http://schemas.openxmlformats.org/drawingml/2006/main" name="2_Blends">
  <a:themeElements>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2_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23509</TotalTime>
  <Words>6047</Words>
  <Application>Microsoft Office PowerPoint</Application>
  <PresentationFormat>On-screen Show (4:3)</PresentationFormat>
  <Paragraphs>906</Paragraphs>
  <Slides>74</Slides>
  <Notes>74</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3" baseType="lpstr">
      <vt:lpstr>Arial</vt:lpstr>
      <vt:lpstr>Arial Black</vt:lpstr>
      <vt:lpstr>Calibri</vt:lpstr>
      <vt:lpstr>Corbel</vt:lpstr>
      <vt:lpstr>Minion-Regular</vt:lpstr>
      <vt:lpstr>Times New Roman</vt:lpstr>
      <vt:lpstr>Wingdings</vt:lpstr>
      <vt:lpstr>2_Blends</vt:lpstr>
      <vt:lpstr>Equation</vt:lpstr>
      <vt:lpstr>CSCI 3301:  Computer Organization</vt:lpstr>
      <vt:lpstr>Topic Coverage</vt:lpstr>
      <vt:lpstr>Chapter 1</vt:lpstr>
      <vt:lpstr>The Computer Revolution</vt:lpstr>
      <vt:lpstr>Classes of Computers</vt:lpstr>
      <vt:lpstr>Classes of Computers</vt:lpstr>
      <vt:lpstr>Supercomputers</vt:lpstr>
      <vt:lpstr>Classes of Computers</vt:lpstr>
      <vt:lpstr>The PostPC Era</vt:lpstr>
      <vt:lpstr>How do computers work?</vt:lpstr>
      <vt:lpstr>What You Will Learn</vt:lpstr>
      <vt:lpstr>Understanding Performance</vt:lpstr>
      <vt:lpstr>Eight Great Ideas</vt:lpstr>
      <vt:lpstr>Below Your Program</vt:lpstr>
      <vt:lpstr>Levels of Program Code</vt:lpstr>
      <vt:lpstr>Components of a Computer</vt:lpstr>
      <vt:lpstr>Touchscreen</vt:lpstr>
      <vt:lpstr>Opening the Box – Apple iPad 2 A1395</vt:lpstr>
      <vt:lpstr>PowerPoint Presentation</vt:lpstr>
      <vt:lpstr>PowerPoint Presentation</vt:lpstr>
      <vt:lpstr>Inside the Processor (CPU)</vt:lpstr>
      <vt:lpstr>Memory Hierarchy</vt:lpstr>
      <vt:lpstr>Multi-core Chips</vt:lpstr>
      <vt:lpstr>Abstractions</vt:lpstr>
      <vt:lpstr>Instruction set architecture (ISA)</vt:lpstr>
      <vt:lpstr>A Safe Place for Data</vt:lpstr>
      <vt:lpstr>Networks</vt:lpstr>
      <vt:lpstr>Technology Trends</vt:lpstr>
      <vt:lpstr>Manufacturing ICs</vt:lpstr>
      <vt:lpstr>Intel Core i7 Wafer</vt:lpstr>
      <vt:lpstr>Integrated Circuit Cost</vt:lpstr>
      <vt:lpstr>Defining Performance</vt:lpstr>
      <vt:lpstr>Response Time and Throughput</vt:lpstr>
      <vt:lpstr>Relative Performance</vt:lpstr>
      <vt:lpstr>Measuring Execution Time</vt:lpstr>
      <vt:lpstr>CPU Clocking</vt:lpstr>
      <vt:lpstr>PowerPoint Presentation</vt:lpstr>
      <vt:lpstr>CPU Time</vt:lpstr>
      <vt:lpstr>CPU Time Example</vt:lpstr>
      <vt:lpstr>Instruction Count and CPI</vt:lpstr>
      <vt:lpstr>CPI Example</vt:lpstr>
      <vt:lpstr>CPI in More Detail</vt:lpstr>
      <vt:lpstr>CPI Example</vt:lpstr>
      <vt:lpstr>Performance Summary</vt:lpstr>
      <vt:lpstr>Power Trends</vt:lpstr>
      <vt:lpstr>Reducing Power</vt:lpstr>
      <vt:lpstr>Uniprocessor Performance</vt:lpstr>
      <vt:lpstr>Uniprocessor Performance</vt:lpstr>
      <vt:lpstr>RISC-I: ~50,000 Transistors</vt:lpstr>
      <vt:lpstr>Intel Core i7:  ~700 million Transistors</vt:lpstr>
      <vt:lpstr>Floor plan of Core i7</vt:lpstr>
      <vt:lpstr>Multiprocessors</vt:lpstr>
      <vt:lpstr>PowerPoint Presentation</vt:lpstr>
      <vt:lpstr>SPEC CPU Benchmark</vt:lpstr>
      <vt:lpstr>CINT2006 for Intel Core i7 920</vt:lpstr>
      <vt:lpstr>SPEC Power Benchmark</vt:lpstr>
      <vt:lpstr>SPECpower_ssj2008 for Xeon X5650</vt:lpstr>
      <vt:lpstr>Fallacy: Low Power at Idle</vt:lpstr>
      <vt:lpstr>Pitfall: Amdahl’s Law</vt:lpstr>
      <vt:lpstr>Pitfall: MIPS as a Performance Metric</vt:lpstr>
      <vt:lpstr>Concluding Remarks</vt:lpstr>
      <vt:lpstr>Q &amp; A</vt:lpstr>
      <vt:lpstr>Q &amp; A (…1.5)</vt:lpstr>
      <vt:lpstr>Q &amp; A (…1.5)</vt:lpstr>
      <vt:lpstr>Q &amp; A</vt:lpstr>
      <vt:lpstr>Q &amp; A (… 1.6)</vt:lpstr>
      <vt:lpstr>Q &amp; A (… 1.6)</vt:lpstr>
      <vt:lpstr>Q &amp; A  </vt:lpstr>
      <vt:lpstr>Q &amp; A (… 1.7)</vt:lpstr>
      <vt:lpstr>Q &amp; A </vt:lpstr>
      <vt:lpstr>Q &amp; A (… 1.8)</vt:lpstr>
      <vt:lpstr>Q &amp; A</vt:lpstr>
      <vt:lpstr>Q &amp; A</vt:lpstr>
      <vt:lpstr>Q &amp; A</vt:lpstr>
    </vt:vector>
  </TitlesOfParts>
  <Company>Ashenden Designs Pty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Rosetta Demostrator Project MASC, Adelaide University and Ashenden Designs</dc:title>
  <dc:creator>Peter J. Ashenden</dc:creator>
  <cp:lastModifiedBy>Abdullah Yasin Nur</cp:lastModifiedBy>
  <cp:revision>544</cp:revision>
  <cp:lastPrinted>2018-08-19T19:44:00Z</cp:lastPrinted>
  <dcterms:created xsi:type="dcterms:W3CDTF">2001-07-25T06:45:25Z</dcterms:created>
  <dcterms:modified xsi:type="dcterms:W3CDTF">2022-08-13T11:27:36Z</dcterms:modified>
</cp:coreProperties>
</file>